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9"/>
    <p:sldId id="257" r:id="rId70"/>
    <p:sldId id="258" r:id="rId71"/>
    <p:sldId id="259" r:id="rId72"/>
    <p:sldId id="260" r:id="rId73"/>
    <p:sldId id="261" r:id="rId74"/>
    <p:sldId id="262" r:id="rId75"/>
    <p:sldId id="263" r:id="rId76"/>
    <p:sldId id="264" r:id="rId77"/>
    <p:sldId id="265" r:id="rId78"/>
    <p:sldId id="266" r:id="rId79"/>
    <p:sldId id="267" r:id="rId80"/>
    <p:sldId id="268" r:id="rId81"/>
    <p:sldId id="269" r:id="rId82"/>
    <p:sldId id="270" r:id="rId83"/>
    <p:sldId id="271" r:id="rId84"/>
    <p:sldId id="272" r:id="rId85"/>
    <p:sldId id="273" r:id="rId86"/>
    <p:sldId id="274" r:id="rId87"/>
    <p:sldId id="275" r:id="rId88"/>
    <p:sldId id="276" r:id="rId89"/>
    <p:sldId id="277" r:id="rId90"/>
    <p:sldId id="278" r:id="rId91"/>
    <p:sldId id="279" r:id="rId92"/>
    <p:sldId id="280" r:id="rId93"/>
    <p:sldId id="281" r:id="rId94"/>
    <p:sldId id="282" r:id="rId95"/>
    <p:sldId id="283" r:id="rId96"/>
    <p:sldId id="284" r:id="rId97"/>
    <p:sldId id="285" r:id="rId98"/>
    <p:sldId id="286" r:id="rId99"/>
    <p:sldId id="287" r:id="rId100"/>
    <p:sldId id="288" r:id="rId101"/>
    <p:sldId id="289" r:id="rId102"/>
    <p:sldId id="290" r:id="rId103"/>
    <p:sldId id="291" r:id="rId104"/>
    <p:sldId id="292" r:id="rId105"/>
    <p:sldId id="293" r:id="rId106"/>
    <p:sldId id="294" r:id="rId107"/>
    <p:sldId id="295" r:id="rId108"/>
    <p:sldId id="296" r:id="rId109"/>
    <p:sldId id="297" r:id="rId110"/>
    <p:sldId id="298" r:id="rId111"/>
    <p:sldId id="299" r:id="rId112"/>
    <p:sldId id="300" r:id="rId113"/>
    <p:sldId id="301" r:id="rId114"/>
    <p:sldId id="302" r:id="rId115"/>
    <p:sldId id="303" r:id="rId116"/>
    <p:sldId id="304" r:id="rId117"/>
    <p:sldId id="305" r:id="rId118"/>
    <p:sldId id="306" r:id="rId119"/>
    <p:sldId id="307" r:id="rId120"/>
    <p:sldId id="308" r:id="rId12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
      <p:font typeface="Georgia Pro" charset="1" panose="02040502050405020303"/>
      <p:regular r:id="rId21"/>
    </p:embeddedFont>
    <p:embeddedFont>
      <p:font typeface="Georgia Pro Bold" charset="1" panose="02040802050405020203"/>
      <p:regular r:id="rId22"/>
    </p:embeddedFont>
    <p:embeddedFont>
      <p:font typeface="Georgia Pro Italics" charset="1" panose="02040502050405090303"/>
      <p:regular r:id="rId23"/>
    </p:embeddedFont>
    <p:embeddedFont>
      <p:font typeface="Georgia Pro Bold Italics" charset="1" panose="02040802050405090203"/>
      <p:regular r:id="rId24"/>
    </p:embeddedFont>
    <p:embeddedFont>
      <p:font typeface="Georgia Pro Light" charset="1" panose="02040302050405020303"/>
      <p:regular r:id="rId25"/>
    </p:embeddedFont>
    <p:embeddedFont>
      <p:font typeface="Georgia Pro Light Italics" charset="1" panose="02040302050405090303"/>
      <p:regular r:id="rId26"/>
    </p:embeddedFont>
    <p:embeddedFont>
      <p:font typeface="Georgia Pro Heavy" charset="1" panose="02040A02050405020203"/>
      <p:regular r:id="rId27"/>
    </p:embeddedFont>
    <p:embeddedFont>
      <p:font typeface="Georgia Pro Heavy Italics" charset="1" panose="02040A02050405090203"/>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Canva Sans Italics" charset="1" panose="020B0503030501040103"/>
      <p:regular r:id="rId31"/>
    </p:embeddedFont>
    <p:embeddedFont>
      <p:font typeface="Canva Sans Bold Italics" charset="1" panose="020B0803030501040103"/>
      <p:regular r:id="rId32"/>
    </p:embeddedFont>
    <p:embeddedFont>
      <p:font typeface="Canva Sans Medium" charset="1" panose="020B0603030501040103"/>
      <p:regular r:id="rId33"/>
    </p:embeddedFont>
    <p:embeddedFont>
      <p:font typeface="Canva Sans Medium Italics" charset="1" panose="020B0603030501040103"/>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Open Sauce Italics" charset="1" panose="00000500000000000000"/>
      <p:regular r:id="rId37"/>
    </p:embeddedFont>
    <p:embeddedFont>
      <p:font typeface="Open Sauce Bold Italics" charset="1" panose="00000800000000000000"/>
      <p:regular r:id="rId38"/>
    </p:embeddedFont>
    <p:embeddedFont>
      <p:font typeface="Open Sauce Light" charset="1" panose="00000400000000000000"/>
      <p:regular r:id="rId39"/>
    </p:embeddedFont>
    <p:embeddedFont>
      <p:font typeface="Open Sauce Light Italics" charset="1" panose="00000400000000000000"/>
      <p:regular r:id="rId40"/>
    </p:embeddedFont>
    <p:embeddedFont>
      <p:font typeface="Open Sauce Medium" charset="1" panose="00000600000000000000"/>
      <p:regular r:id="rId41"/>
    </p:embeddedFont>
    <p:embeddedFont>
      <p:font typeface="Open Sauce Medium Italics" charset="1" panose="00000600000000000000"/>
      <p:regular r:id="rId42"/>
    </p:embeddedFont>
    <p:embeddedFont>
      <p:font typeface="Open Sauce Semi-Bold" charset="1" panose="00000700000000000000"/>
      <p:regular r:id="rId43"/>
    </p:embeddedFont>
    <p:embeddedFont>
      <p:font typeface="Open Sauce Semi-Bold Italics" charset="1" panose="00000700000000000000"/>
      <p:regular r:id="rId44"/>
    </p:embeddedFont>
    <p:embeddedFont>
      <p:font typeface="Open Sauce Heavy" charset="1" panose="00000A00000000000000"/>
      <p:regular r:id="rId45"/>
    </p:embeddedFont>
    <p:embeddedFont>
      <p:font typeface="Open Sauce Heavy Italics" charset="1" panose="00000A00000000000000"/>
      <p:regular r:id="rId46"/>
    </p:embeddedFont>
    <p:embeddedFont>
      <p:font typeface="Open Sans" charset="1" panose="020B0606030504020204"/>
      <p:regular r:id="rId47"/>
    </p:embeddedFont>
    <p:embeddedFont>
      <p:font typeface="Open Sans Bold" charset="1" panose="020B0806030504020204"/>
      <p:regular r:id="rId48"/>
    </p:embeddedFont>
    <p:embeddedFont>
      <p:font typeface="Open Sans Italics" charset="1" panose="020B0606030504020204"/>
      <p:regular r:id="rId49"/>
    </p:embeddedFont>
    <p:embeddedFont>
      <p:font typeface="Open Sans Bold Italics" charset="1" panose="020B0806030504020204"/>
      <p:regular r:id="rId50"/>
    </p:embeddedFont>
    <p:embeddedFont>
      <p:font typeface="Open Sans Light" charset="1" panose="020B0306030504020204"/>
      <p:regular r:id="rId51"/>
    </p:embeddedFont>
    <p:embeddedFont>
      <p:font typeface="Open Sans Light Italics" charset="1" panose="020B0306030504020204"/>
      <p:regular r:id="rId52"/>
    </p:embeddedFont>
    <p:embeddedFont>
      <p:font typeface="Open Sans Ultra-Bold" charset="1" panose="00000000000000000000"/>
      <p:regular r:id="rId53"/>
    </p:embeddedFont>
    <p:embeddedFont>
      <p:font typeface="Open Sans Ultra-Bold Italics" charset="1" panose="00000000000000000000"/>
      <p:regular r:id="rId54"/>
    </p:embeddedFont>
    <p:embeddedFont>
      <p:font typeface="Abhaya Libre" charset="1" panose="02000503000000000000"/>
      <p:regular r:id="rId55"/>
    </p:embeddedFont>
    <p:embeddedFont>
      <p:font typeface="Abhaya Libre Bold" charset="1" panose="02000803000000000000"/>
      <p:regular r:id="rId56"/>
    </p:embeddedFont>
    <p:embeddedFont>
      <p:font typeface="Abhaya Libre Italics" charset="1" panose="02000503000000000000"/>
      <p:regular r:id="rId57"/>
    </p:embeddedFont>
    <p:embeddedFont>
      <p:font typeface="Abhaya Libre Bold Italics" charset="1" panose="02000803000000000000"/>
      <p:regular r:id="rId58"/>
    </p:embeddedFont>
    <p:embeddedFont>
      <p:font typeface="Abhaya Libre Medium" charset="1" panose="02000603000000000000"/>
      <p:regular r:id="rId59"/>
    </p:embeddedFont>
    <p:embeddedFont>
      <p:font typeface="Abhaya Libre Medium Italics" charset="1" panose="02000603000000000000"/>
      <p:regular r:id="rId60"/>
    </p:embeddedFont>
    <p:embeddedFont>
      <p:font typeface="Abhaya Libre Semi-Bold" charset="1" panose="02000703000000000000"/>
      <p:regular r:id="rId61"/>
    </p:embeddedFont>
    <p:embeddedFont>
      <p:font typeface="Abhaya Libre Semi-Bold Italics" charset="1" panose="02000703000000000000"/>
      <p:regular r:id="rId62"/>
    </p:embeddedFont>
    <p:embeddedFont>
      <p:font typeface="Abhaya Libre Ultra-Bold" charset="1" panose="02000803000000000000"/>
      <p:regular r:id="rId63"/>
    </p:embeddedFont>
    <p:embeddedFont>
      <p:font typeface="Abhaya Libre Ultra-Bold Italics" charset="1" panose="02000803000000000000"/>
      <p:regular r:id="rId64"/>
    </p:embeddedFont>
    <p:embeddedFont>
      <p:font typeface="Alice" charset="1" panose="00000500000000000000"/>
      <p:regular r:id="rId65"/>
    </p:embeddedFont>
    <p:embeddedFont>
      <p:font typeface="Alice Bold" charset="1" panose="00000500000000000000"/>
      <p:regular r:id="rId66"/>
    </p:embeddedFont>
    <p:embeddedFont>
      <p:font typeface="Alice Italics" charset="1" panose="00000500000000000000"/>
      <p:regular r:id="rId67"/>
    </p:embeddedFont>
    <p:embeddedFont>
      <p:font typeface="Alice Bold Italics" charset="1" panose="000005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2.xml" Type="http://schemas.openxmlformats.org/officeDocument/2006/relationships/slide"/><Relationship Id="rId101" Target="slides/slide33.xml" Type="http://schemas.openxmlformats.org/officeDocument/2006/relationships/slide"/><Relationship Id="rId102" Target="slides/slide34.xml" Type="http://schemas.openxmlformats.org/officeDocument/2006/relationships/slide"/><Relationship Id="rId103" Target="slides/slide35.xml" Type="http://schemas.openxmlformats.org/officeDocument/2006/relationships/slide"/><Relationship Id="rId104" Target="slides/slide36.xml" Type="http://schemas.openxmlformats.org/officeDocument/2006/relationships/slide"/><Relationship Id="rId105" Target="slides/slide37.xml" Type="http://schemas.openxmlformats.org/officeDocument/2006/relationships/slide"/><Relationship Id="rId106" Target="slides/slide38.xml" Type="http://schemas.openxmlformats.org/officeDocument/2006/relationships/slide"/><Relationship Id="rId107" Target="slides/slide39.xml" Type="http://schemas.openxmlformats.org/officeDocument/2006/relationships/slide"/><Relationship Id="rId108" Target="slides/slide40.xml" Type="http://schemas.openxmlformats.org/officeDocument/2006/relationships/slide"/><Relationship Id="rId109" Target="slides/slide41.xml" Type="http://schemas.openxmlformats.org/officeDocument/2006/relationships/slide"/><Relationship Id="rId11" Target="fonts/font11.fntdata" Type="http://schemas.openxmlformats.org/officeDocument/2006/relationships/font"/><Relationship Id="rId110" Target="slides/slide42.xml" Type="http://schemas.openxmlformats.org/officeDocument/2006/relationships/slide"/><Relationship Id="rId111" Target="slides/slide43.xml" Type="http://schemas.openxmlformats.org/officeDocument/2006/relationships/slide"/><Relationship Id="rId112" Target="slides/slide44.xml" Type="http://schemas.openxmlformats.org/officeDocument/2006/relationships/slide"/><Relationship Id="rId113" Target="slides/slide45.xml" Type="http://schemas.openxmlformats.org/officeDocument/2006/relationships/slide"/><Relationship Id="rId114" Target="slides/slide46.xml" Type="http://schemas.openxmlformats.org/officeDocument/2006/relationships/slide"/><Relationship Id="rId115" Target="slides/slide47.xml" Type="http://schemas.openxmlformats.org/officeDocument/2006/relationships/slide"/><Relationship Id="rId116" Target="slides/slide48.xml" Type="http://schemas.openxmlformats.org/officeDocument/2006/relationships/slide"/><Relationship Id="rId117" Target="slides/slide49.xml" Type="http://schemas.openxmlformats.org/officeDocument/2006/relationships/slide"/><Relationship Id="rId118" Target="slides/slide50.xml" Type="http://schemas.openxmlformats.org/officeDocument/2006/relationships/slide"/><Relationship Id="rId119" Target="slides/slide51.xml" Type="http://schemas.openxmlformats.org/officeDocument/2006/relationships/slide"/><Relationship Id="rId12" Target="fonts/font12.fntdata" Type="http://schemas.openxmlformats.org/officeDocument/2006/relationships/font"/><Relationship Id="rId120" Target="slides/slide52.xml" Type="http://schemas.openxmlformats.org/officeDocument/2006/relationships/slide"/><Relationship Id="rId121" Target="slides/slide53.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slides/slide1.xml" Type="http://schemas.openxmlformats.org/officeDocument/2006/relationships/slide"/><Relationship Id="rId7" Target="fonts/font7.fntdata" Type="http://schemas.openxmlformats.org/officeDocument/2006/relationships/font"/><Relationship Id="rId70" Target="slides/slide2.xml" Type="http://schemas.openxmlformats.org/officeDocument/2006/relationships/slide"/><Relationship Id="rId71" Target="slides/slide3.xml" Type="http://schemas.openxmlformats.org/officeDocument/2006/relationships/slide"/><Relationship Id="rId72" Target="slides/slide4.xml" Type="http://schemas.openxmlformats.org/officeDocument/2006/relationships/slide"/><Relationship Id="rId73" Target="slides/slide5.xml" Type="http://schemas.openxmlformats.org/officeDocument/2006/relationships/slide"/><Relationship Id="rId74" Target="slides/slide6.xml" Type="http://schemas.openxmlformats.org/officeDocument/2006/relationships/slide"/><Relationship Id="rId75" Target="slides/slide7.xml" Type="http://schemas.openxmlformats.org/officeDocument/2006/relationships/slide"/><Relationship Id="rId76" Target="slides/slide8.xml" Type="http://schemas.openxmlformats.org/officeDocument/2006/relationships/slide"/><Relationship Id="rId77" Target="slides/slide9.xml" Type="http://schemas.openxmlformats.org/officeDocument/2006/relationships/slide"/><Relationship Id="rId78" Target="slides/slide10.xml" Type="http://schemas.openxmlformats.org/officeDocument/2006/relationships/slide"/><Relationship Id="rId79" Target="slides/slide11.xml" Type="http://schemas.openxmlformats.org/officeDocument/2006/relationships/slide"/><Relationship Id="rId8" Target="fonts/font8.fntdata" Type="http://schemas.openxmlformats.org/officeDocument/2006/relationships/font"/><Relationship Id="rId80" Target="slides/slide12.xml" Type="http://schemas.openxmlformats.org/officeDocument/2006/relationships/slide"/><Relationship Id="rId81" Target="slides/slide13.xml" Type="http://schemas.openxmlformats.org/officeDocument/2006/relationships/slide"/><Relationship Id="rId82" Target="slides/slide14.xml" Type="http://schemas.openxmlformats.org/officeDocument/2006/relationships/slide"/><Relationship Id="rId83" Target="slides/slide15.xml" Type="http://schemas.openxmlformats.org/officeDocument/2006/relationships/slide"/><Relationship Id="rId84" Target="slides/slide16.xml" Type="http://schemas.openxmlformats.org/officeDocument/2006/relationships/slide"/><Relationship Id="rId85" Target="slides/slide17.xml" Type="http://schemas.openxmlformats.org/officeDocument/2006/relationships/slide"/><Relationship Id="rId86" Target="slides/slide18.xml" Type="http://schemas.openxmlformats.org/officeDocument/2006/relationships/slide"/><Relationship Id="rId87" Target="slides/slide19.xml" Type="http://schemas.openxmlformats.org/officeDocument/2006/relationships/slide"/><Relationship Id="rId88" Target="slides/slide20.xml" Type="http://schemas.openxmlformats.org/officeDocument/2006/relationships/slide"/><Relationship Id="rId89" Target="slides/slide21.xml" Type="http://schemas.openxmlformats.org/officeDocument/2006/relationships/slide"/><Relationship Id="rId9" Target="fonts/font9.fntdata" Type="http://schemas.openxmlformats.org/officeDocument/2006/relationships/font"/><Relationship Id="rId90" Target="slides/slide22.xml" Type="http://schemas.openxmlformats.org/officeDocument/2006/relationships/slide"/><Relationship Id="rId91" Target="slides/slide23.xml" Type="http://schemas.openxmlformats.org/officeDocument/2006/relationships/slide"/><Relationship Id="rId92" Target="slides/slide24.xml" Type="http://schemas.openxmlformats.org/officeDocument/2006/relationships/slide"/><Relationship Id="rId93" Target="slides/slide25.xml" Type="http://schemas.openxmlformats.org/officeDocument/2006/relationships/slide"/><Relationship Id="rId94" Target="slides/slide26.xml" Type="http://schemas.openxmlformats.org/officeDocument/2006/relationships/slide"/><Relationship Id="rId95" Target="slides/slide27.xml" Type="http://schemas.openxmlformats.org/officeDocument/2006/relationships/slide"/><Relationship Id="rId96" Target="slides/slide28.xml" Type="http://schemas.openxmlformats.org/officeDocument/2006/relationships/slide"/><Relationship Id="rId97" Target="slides/slide29.xml" Type="http://schemas.openxmlformats.org/officeDocument/2006/relationships/slide"/><Relationship Id="rId98" Target="slides/slide30.xml" Type="http://schemas.openxmlformats.org/officeDocument/2006/relationships/slide"/><Relationship Id="rId99" Target="slides/slide31.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jpeg" Type="http://schemas.openxmlformats.org/officeDocument/2006/relationships/image"/><Relationship Id="rId8" Target="../media/image3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eb.mit.edu/6.02/www/f2010/handouts/lectures/L8.pdf" TargetMode="External" Type="http://schemas.openxmlformats.org/officeDocument/2006/relationships/hyperlink"/></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7160717"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66675"/>
              <a:ext cx="4816593" cy="641704"/>
            </a:xfrm>
            <a:prstGeom prst="rect">
              <a:avLst/>
            </a:prstGeom>
          </p:spPr>
          <p:txBody>
            <a:bodyPr anchor="ctr" rtlCol="false" tIns="50800" lIns="50800" bIns="50800" rIns="50800"/>
            <a:lstStyle/>
            <a:p>
              <a:pPr algn="ctr">
                <a:lnSpc>
                  <a:spcPts val="7539"/>
                </a:lnSpc>
              </a:pPr>
            </a:p>
          </p:txBody>
        </p:sp>
      </p:grpSp>
      <p:sp>
        <p:nvSpPr>
          <p:cNvPr name="Freeform 8" id="8"/>
          <p:cNvSpPr/>
          <p:nvPr/>
        </p:nvSpPr>
        <p:spPr>
          <a:xfrm flipH="false" flipV="false" rot="-10800000">
            <a:off x="-3199082"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08862" y="262184"/>
            <a:ext cx="1757068" cy="1697044"/>
          </a:xfrm>
          <a:custGeom>
            <a:avLst/>
            <a:gdLst/>
            <a:ahLst/>
            <a:cxnLst/>
            <a:rect r="r" b="b" t="t" l="l"/>
            <a:pathLst>
              <a:path h="1697044" w="1757068">
                <a:moveTo>
                  <a:pt x="0" y="0"/>
                </a:moveTo>
                <a:lnTo>
                  <a:pt x="1757068" y="0"/>
                </a:lnTo>
                <a:lnTo>
                  <a:pt x="1757068" y="1697044"/>
                </a:lnTo>
                <a:lnTo>
                  <a:pt x="0" y="1697044"/>
                </a:lnTo>
                <a:lnTo>
                  <a:pt x="0" y="0"/>
                </a:lnTo>
                <a:close/>
              </a:path>
            </a:pathLst>
          </a:custGeom>
          <a:blipFill>
            <a:blip r:embed="rId4"/>
            <a:stretch>
              <a:fillRect l="0" t="0" r="0" b="0"/>
            </a:stretch>
          </a:blipFill>
        </p:spPr>
      </p:sp>
      <p:sp>
        <p:nvSpPr>
          <p:cNvPr name="TextBox 10" id="10"/>
          <p:cNvSpPr txBox="true"/>
          <p:nvPr/>
        </p:nvSpPr>
        <p:spPr>
          <a:xfrm rot="0">
            <a:off x="2995626" y="4179564"/>
            <a:ext cx="12613457" cy="3427517"/>
          </a:xfrm>
          <a:prstGeom prst="rect">
            <a:avLst/>
          </a:prstGeom>
        </p:spPr>
        <p:txBody>
          <a:bodyPr anchor="t" rtlCol="false" tIns="0" lIns="0" bIns="0" rIns="0">
            <a:spAutoFit/>
          </a:bodyPr>
          <a:lstStyle/>
          <a:p>
            <a:pPr algn="ctr">
              <a:lnSpc>
                <a:spcPts val="6626"/>
              </a:lnSpc>
            </a:pPr>
            <a:r>
              <a:rPr lang="en-US" sz="4733" spc="463">
                <a:solidFill>
                  <a:srgbClr val="000000"/>
                </a:solidFill>
                <a:latin typeface="Georgia Pro Bold"/>
              </a:rPr>
              <a:t>INTRODUCTION TO COMMUNICATION SYSTEMS</a:t>
            </a:r>
          </a:p>
          <a:p>
            <a:pPr algn="ctr">
              <a:lnSpc>
                <a:spcPts val="6906"/>
              </a:lnSpc>
            </a:pPr>
            <a:r>
              <a:rPr lang="en-US" sz="4933" spc="483">
                <a:solidFill>
                  <a:srgbClr val="000000"/>
                </a:solidFill>
                <a:latin typeface="Georgia Pro Bold"/>
              </a:rPr>
              <a:t> CT-216</a:t>
            </a:r>
          </a:p>
          <a:p>
            <a:pPr algn="ctr">
              <a:lnSpc>
                <a:spcPts val="7186"/>
              </a:lnSpc>
            </a:pPr>
          </a:p>
        </p:txBody>
      </p:sp>
      <p:sp>
        <p:nvSpPr>
          <p:cNvPr name="TextBox 11" id="11"/>
          <p:cNvSpPr txBox="true"/>
          <p:nvPr/>
        </p:nvSpPr>
        <p:spPr>
          <a:xfrm rot="0">
            <a:off x="6734550" y="7770737"/>
            <a:ext cx="5097509" cy="483003"/>
          </a:xfrm>
          <a:prstGeom prst="rect">
            <a:avLst/>
          </a:prstGeom>
        </p:spPr>
        <p:txBody>
          <a:bodyPr anchor="t" rtlCol="false" tIns="0" lIns="0" bIns="0" rIns="0">
            <a:spAutoFit/>
          </a:bodyPr>
          <a:lstStyle/>
          <a:p>
            <a:pPr algn="ctr">
              <a:lnSpc>
                <a:spcPts val="3827"/>
              </a:lnSpc>
            </a:pPr>
            <a:r>
              <a:rPr lang="en-US" sz="2734">
                <a:solidFill>
                  <a:srgbClr val="000000"/>
                </a:solidFill>
                <a:latin typeface="Georgia Pro Bold"/>
              </a:rPr>
              <a:t>Prof.   YASH VASAVADA</a:t>
            </a:r>
          </a:p>
        </p:txBody>
      </p:sp>
      <p:sp>
        <p:nvSpPr>
          <p:cNvPr name="TextBox 12" id="12"/>
          <p:cNvSpPr txBox="true"/>
          <p:nvPr/>
        </p:nvSpPr>
        <p:spPr>
          <a:xfrm rot="0">
            <a:off x="2824890" y="467070"/>
            <a:ext cx="12657269" cy="1172971"/>
          </a:xfrm>
          <a:prstGeom prst="rect">
            <a:avLst/>
          </a:prstGeom>
        </p:spPr>
        <p:txBody>
          <a:bodyPr anchor="t" rtlCol="false" tIns="0" lIns="0" bIns="0" rIns="0">
            <a:spAutoFit/>
          </a:bodyPr>
          <a:lstStyle/>
          <a:p>
            <a:pPr algn="ctr">
              <a:lnSpc>
                <a:spcPts val="9581"/>
              </a:lnSpc>
            </a:pPr>
            <a:r>
              <a:rPr lang="en-US" sz="6843">
                <a:solidFill>
                  <a:srgbClr val="F6F3EB"/>
                </a:solidFill>
                <a:latin typeface="Georgia Pro Bold"/>
              </a:rPr>
              <a:t>CONVOLUTION CODES</a:t>
            </a:r>
          </a:p>
        </p:txBody>
      </p:sp>
      <p:sp>
        <p:nvSpPr>
          <p:cNvPr name="Freeform 13" id="1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354551" y="8453765"/>
            <a:ext cx="3857506" cy="388567"/>
          </a:xfrm>
          <a:prstGeom prst="rect">
            <a:avLst/>
          </a:prstGeom>
        </p:spPr>
        <p:txBody>
          <a:bodyPr anchor="t" rtlCol="false" tIns="0" lIns="0" bIns="0" rIns="0">
            <a:spAutoFit/>
          </a:bodyPr>
          <a:lstStyle/>
          <a:p>
            <a:pPr algn="ctr">
              <a:lnSpc>
                <a:spcPts val="3125"/>
              </a:lnSpc>
              <a:spcBef>
                <a:spcPct val="0"/>
              </a:spcBef>
            </a:pPr>
            <a:r>
              <a:rPr lang="en-US" sz="2404">
                <a:solidFill>
                  <a:srgbClr val="000000"/>
                </a:solidFill>
                <a:latin typeface="Georgia Pro"/>
              </a:rPr>
              <a:t> GROUP - 2, </a:t>
            </a:r>
            <a:r>
              <a:rPr lang="en-US" sz="2404">
                <a:solidFill>
                  <a:srgbClr val="000000"/>
                </a:solidFill>
                <a:latin typeface="Georgia Pro"/>
              </a:rPr>
              <a:t>SUBGROUP - 2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539087" y="0"/>
            <a:ext cx="1084416" cy="1238892"/>
            <a:chOff x="0" y="0"/>
            <a:chExt cx="711453" cy="812800"/>
          </a:xfrm>
        </p:grpSpPr>
        <p:sp>
          <p:nvSpPr>
            <p:cNvPr name="Freeform 9" id="9"/>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0" id="10"/>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11" id="11"/>
          <p:cNvSpPr txBox="true"/>
          <p:nvPr/>
        </p:nvSpPr>
        <p:spPr>
          <a:xfrm rot="0">
            <a:off x="16496660" y="239794"/>
            <a:ext cx="1169270" cy="692629"/>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9</a:t>
            </a:r>
          </a:p>
        </p:txBody>
      </p:sp>
      <p:sp>
        <p:nvSpPr>
          <p:cNvPr name="Freeform 12" id="12"/>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322590" y="128023"/>
            <a:ext cx="15580854" cy="1015619"/>
          </a:xfrm>
          <a:prstGeom prst="rect">
            <a:avLst/>
          </a:prstGeom>
        </p:spPr>
        <p:txBody>
          <a:bodyPr anchor="t" rtlCol="false" tIns="0" lIns="0" bIns="0" rIns="0">
            <a:spAutoFit/>
          </a:bodyPr>
          <a:lstStyle/>
          <a:p>
            <a:pPr algn="ctr">
              <a:lnSpc>
                <a:spcPts val="8164"/>
              </a:lnSpc>
              <a:spcBef>
                <a:spcPct val="0"/>
              </a:spcBef>
            </a:pPr>
            <a:r>
              <a:rPr lang="en-US" sz="6280">
                <a:solidFill>
                  <a:srgbClr val="FFFAEB"/>
                </a:solidFill>
                <a:latin typeface="Georgia Pro Bold"/>
              </a:rPr>
              <a:t>STATE DIAGRAM</a:t>
            </a:r>
          </a:p>
        </p:txBody>
      </p:sp>
      <p:sp>
        <p:nvSpPr>
          <p:cNvPr name="TextBox 14" id="14"/>
          <p:cNvSpPr txBox="true"/>
          <p:nvPr/>
        </p:nvSpPr>
        <p:spPr>
          <a:xfrm rot="0">
            <a:off x="1918116" y="1172217"/>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  Kc = 3,  g1 = [1 0 1] , g2= [1 1 1] </a:t>
            </a:r>
          </a:p>
        </p:txBody>
      </p:sp>
      <p:sp>
        <p:nvSpPr>
          <p:cNvPr name="Freeform 15" id="15"/>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277032" y="3122918"/>
            <a:ext cx="1747242" cy="389254"/>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a:rPr>
              <a:t>input data bit</a:t>
            </a:r>
          </a:p>
        </p:txBody>
      </p:sp>
      <p:sp>
        <p:nvSpPr>
          <p:cNvPr name="TextBox 17" id="17"/>
          <p:cNvSpPr txBox="true"/>
          <p:nvPr/>
        </p:nvSpPr>
        <p:spPr>
          <a:xfrm rot="0">
            <a:off x="554337" y="4655173"/>
            <a:ext cx="4070747"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a:rPr>
              <a:t>Corresponding output code bits</a:t>
            </a:r>
          </a:p>
        </p:txBody>
      </p:sp>
      <p:sp>
        <p:nvSpPr>
          <p:cNvPr name="TextBox 18" id="18"/>
          <p:cNvSpPr txBox="true"/>
          <p:nvPr/>
        </p:nvSpPr>
        <p:spPr>
          <a:xfrm rot="0">
            <a:off x="9423034" y="9140573"/>
            <a:ext cx="719018"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1/01</a:t>
            </a:r>
          </a:p>
        </p:txBody>
      </p:sp>
      <p:sp>
        <p:nvSpPr>
          <p:cNvPr name="TextBox 19" id="19"/>
          <p:cNvSpPr txBox="true"/>
          <p:nvPr/>
        </p:nvSpPr>
        <p:spPr>
          <a:xfrm rot="0">
            <a:off x="11634498" y="5645230"/>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10</a:t>
            </a:r>
          </a:p>
        </p:txBody>
      </p:sp>
      <p:sp>
        <p:nvSpPr>
          <p:cNvPr name="TextBox 20" id="20"/>
          <p:cNvSpPr txBox="true"/>
          <p:nvPr/>
        </p:nvSpPr>
        <p:spPr>
          <a:xfrm rot="0">
            <a:off x="11094612" y="3394446"/>
            <a:ext cx="719018"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1/11</a:t>
            </a:r>
          </a:p>
        </p:txBody>
      </p:sp>
      <p:sp>
        <p:nvSpPr>
          <p:cNvPr name="Freeform 21" id="21"/>
          <p:cNvSpPr/>
          <p:nvPr/>
        </p:nvSpPr>
        <p:spPr>
          <a:xfrm flipH="false" flipV="false" rot="0">
            <a:off x="8232192" y="3022805"/>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2" id="22"/>
          <p:cNvSpPr txBox="true"/>
          <p:nvPr/>
        </p:nvSpPr>
        <p:spPr>
          <a:xfrm rot="0">
            <a:off x="8586172" y="3143735"/>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00</a:t>
            </a:r>
          </a:p>
        </p:txBody>
      </p:sp>
      <p:sp>
        <p:nvSpPr>
          <p:cNvPr name="Freeform 23" id="23"/>
          <p:cNvSpPr/>
          <p:nvPr/>
        </p:nvSpPr>
        <p:spPr>
          <a:xfrm flipH="false" flipV="false" rot="0">
            <a:off x="5620340" y="5448331"/>
            <a:ext cx="1315299" cy="794014"/>
          </a:xfrm>
          <a:custGeom>
            <a:avLst/>
            <a:gdLst/>
            <a:ahLst/>
            <a:cxnLst/>
            <a:rect r="r" b="b" t="t" l="l"/>
            <a:pathLst>
              <a:path h="794014" w="1315299">
                <a:moveTo>
                  <a:pt x="0" y="0"/>
                </a:moveTo>
                <a:lnTo>
                  <a:pt x="1315298" y="0"/>
                </a:lnTo>
                <a:lnTo>
                  <a:pt x="1315298"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4" id="24"/>
          <p:cNvSpPr txBox="true"/>
          <p:nvPr/>
        </p:nvSpPr>
        <p:spPr>
          <a:xfrm rot="0">
            <a:off x="5974320" y="5569261"/>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01</a:t>
            </a:r>
          </a:p>
        </p:txBody>
      </p:sp>
      <p:sp>
        <p:nvSpPr>
          <p:cNvPr name="Freeform 25" id="25"/>
          <p:cNvSpPr/>
          <p:nvPr/>
        </p:nvSpPr>
        <p:spPr>
          <a:xfrm flipH="false" flipV="false" rot="0">
            <a:off x="8412723" y="8086797"/>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6" id="26"/>
          <p:cNvSpPr txBox="true"/>
          <p:nvPr/>
        </p:nvSpPr>
        <p:spPr>
          <a:xfrm rot="0">
            <a:off x="8766703" y="8207727"/>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11</a:t>
            </a:r>
          </a:p>
        </p:txBody>
      </p:sp>
      <p:sp>
        <p:nvSpPr>
          <p:cNvPr name="Freeform 27" id="27"/>
          <p:cNvSpPr/>
          <p:nvPr/>
        </p:nvSpPr>
        <p:spPr>
          <a:xfrm flipH="false" flipV="false" rot="0">
            <a:off x="6094296" y="3191360"/>
            <a:ext cx="2174808" cy="2256971"/>
          </a:xfrm>
          <a:custGeom>
            <a:avLst/>
            <a:gdLst/>
            <a:ahLst/>
            <a:cxnLst/>
            <a:rect r="r" b="b" t="t" l="l"/>
            <a:pathLst>
              <a:path h="2256971" w="2174808">
                <a:moveTo>
                  <a:pt x="0" y="0"/>
                </a:moveTo>
                <a:lnTo>
                  <a:pt x="2174808" y="0"/>
                </a:lnTo>
                <a:lnTo>
                  <a:pt x="2174808" y="2256971"/>
                </a:lnTo>
                <a:lnTo>
                  <a:pt x="0" y="22569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5400000">
            <a:off x="9591006" y="3246409"/>
            <a:ext cx="2303646" cy="2390677"/>
          </a:xfrm>
          <a:custGeom>
            <a:avLst/>
            <a:gdLst/>
            <a:ahLst/>
            <a:cxnLst/>
            <a:rect r="r" b="b" t="t" l="l"/>
            <a:pathLst>
              <a:path h="2390677" w="2303646">
                <a:moveTo>
                  <a:pt x="0" y="0"/>
                </a:moveTo>
                <a:lnTo>
                  <a:pt x="2303646" y="0"/>
                </a:lnTo>
                <a:lnTo>
                  <a:pt x="2303646" y="2390676"/>
                </a:lnTo>
                <a:lnTo>
                  <a:pt x="0" y="2390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10800000">
            <a:off x="9728022" y="6329976"/>
            <a:ext cx="2315086" cy="2402549"/>
          </a:xfrm>
          <a:custGeom>
            <a:avLst/>
            <a:gdLst/>
            <a:ahLst/>
            <a:cxnLst/>
            <a:rect r="r" b="b" t="t" l="l"/>
            <a:pathLst>
              <a:path h="2402549" w="2315086">
                <a:moveTo>
                  <a:pt x="0" y="0"/>
                </a:moveTo>
                <a:lnTo>
                  <a:pt x="2315085" y="0"/>
                </a:lnTo>
                <a:lnTo>
                  <a:pt x="2315085" y="2402548"/>
                </a:lnTo>
                <a:lnTo>
                  <a:pt x="0" y="2402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5400000">
            <a:off x="5910225" y="6147851"/>
            <a:ext cx="2456102" cy="2548893"/>
          </a:xfrm>
          <a:custGeom>
            <a:avLst/>
            <a:gdLst/>
            <a:ahLst/>
            <a:cxnLst/>
            <a:rect r="r" b="b" t="t" l="l"/>
            <a:pathLst>
              <a:path h="2548893" w="2456102">
                <a:moveTo>
                  <a:pt x="0" y="0"/>
                </a:moveTo>
                <a:lnTo>
                  <a:pt x="2456103" y="0"/>
                </a:lnTo>
                <a:lnTo>
                  <a:pt x="2456103" y="2548893"/>
                </a:lnTo>
                <a:lnTo>
                  <a:pt x="0" y="25488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2766546">
            <a:off x="7518874" y="3914187"/>
            <a:ext cx="3102996" cy="3220225"/>
          </a:xfrm>
          <a:custGeom>
            <a:avLst/>
            <a:gdLst/>
            <a:ahLst/>
            <a:cxnLst/>
            <a:rect r="r" b="b" t="t" l="l"/>
            <a:pathLst>
              <a:path h="3220225" w="3102996">
                <a:moveTo>
                  <a:pt x="0" y="0"/>
                </a:moveTo>
                <a:lnTo>
                  <a:pt x="3102996" y="0"/>
                </a:lnTo>
                <a:lnTo>
                  <a:pt x="3102996" y="3220225"/>
                </a:lnTo>
                <a:lnTo>
                  <a:pt x="0" y="322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8099999">
            <a:off x="7518491" y="4638095"/>
            <a:ext cx="3102996" cy="3220225"/>
          </a:xfrm>
          <a:custGeom>
            <a:avLst/>
            <a:gdLst/>
            <a:ahLst/>
            <a:cxnLst/>
            <a:rect r="r" b="b" t="t" l="l"/>
            <a:pathLst>
              <a:path h="3220225" w="3102996">
                <a:moveTo>
                  <a:pt x="0" y="0"/>
                </a:moveTo>
                <a:lnTo>
                  <a:pt x="3102996" y="0"/>
                </a:lnTo>
                <a:lnTo>
                  <a:pt x="3102996" y="3220225"/>
                </a:lnTo>
                <a:lnTo>
                  <a:pt x="0" y="322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6571801">
            <a:off x="8559909" y="2428644"/>
            <a:ext cx="597800" cy="868736"/>
          </a:xfrm>
          <a:custGeom>
            <a:avLst/>
            <a:gdLst/>
            <a:ahLst/>
            <a:cxnLst/>
            <a:rect r="r" b="b" t="t" l="l"/>
            <a:pathLst>
              <a:path h="868736" w="597800">
                <a:moveTo>
                  <a:pt x="0" y="0"/>
                </a:moveTo>
                <a:lnTo>
                  <a:pt x="597800" y="0"/>
                </a:lnTo>
                <a:lnTo>
                  <a:pt x="597800" y="868735"/>
                </a:lnTo>
                <a:lnTo>
                  <a:pt x="0" y="8687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4212287">
            <a:off x="8752524" y="8522648"/>
            <a:ext cx="720986" cy="1047753"/>
          </a:xfrm>
          <a:custGeom>
            <a:avLst/>
            <a:gdLst/>
            <a:ahLst/>
            <a:cxnLst/>
            <a:rect r="r" b="b" t="t" l="l"/>
            <a:pathLst>
              <a:path h="1047753" w="720986">
                <a:moveTo>
                  <a:pt x="0" y="0"/>
                </a:moveTo>
                <a:lnTo>
                  <a:pt x="720986" y="0"/>
                </a:lnTo>
                <a:lnTo>
                  <a:pt x="720986" y="1047753"/>
                </a:lnTo>
                <a:lnTo>
                  <a:pt x="0" y="10477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6133480" y="337819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0/11</a:t>
            </a:r>
          </a:p>
        </p:txBody>
      </p:sp>
      <p:sp>
        <p:nvSpPr>
          <p:cNvPr name="TextBox 36" id="36"/>
          <p:cNvSpPr txBox="true"/>
          <p:nvPr/>
        </p:nvSpPr>
        <p:spPr>
          <a:xfrm rot="0">
            <a:off x="8670296" y="4865466"/>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1/00</a:t>
            </a:r>
          </a:p>
        </p:txBody>
      </p:sp>
      <p:sp>
        <p:nvSpPr>
          <p:cNvPr name="TextBox 37" id="37"/>
          <p:cNvSpPr txBox="true"/>
          <p:nvPr/>
        </p:nvSpPr>
        <p:spPr>
          <a:xfrm rot="0">
            <a:off x="8670296" y="6493944"/>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0/01</a:t>
            </a:r>
          </a:p>
        </p:txBody>
      </p:sp>
      <p:sp>
        <p:nvSpPr>
          <p:cNvPr name="TextBox 38" id="38"/>
          <p:cNvSpPr txBox="true"/>
          <p:nvPr/>
        </p:nvSpPr>
        <p:spPr>
          <a:xfrm rot="0">
            <a:off x="5878296" y="783727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0/10</a:t>
            </a:r>
          </a:p>
        </p:txBody>
      </p:sp>
      <p:sp>
        <p:nvSpPr>
          <p:cNvPr name="TextBox 39" id="39"/>
          <p:cNvSpPr txBox="true"/>
          <p:nvPr/>
        </p:nvSpPr>
        <p:spPr>
          <a:xfrm rot="0">
            <a:off x="11285013" y="783727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1/10</a:t>
            </a:r>
          </a:p>
        </p:txBody>
      </p:sp>
      <p:sp>
        <p:nvSpPr>
          <p:cNvPr name="TextBox 40" id="40"/>
          <p:cNvSpPr txBox="true"/>
          <p:nvPr/>
        </p:nvSpPr>
        <p:spPr>
          <a:xfrm rot="0">
            <a:off x="9592839" y="2440171"/>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0/00</a:t>
            </a:r>
          </a:p>
        </p:txBody>
      </p:sp>
      <p:sp>
        <p:nvSpPr>
          <p:cNvPr name="Freeform 41" id="41"/>
          <p:cNvSpPr/>
          <p:nvPr/>
        </p:nvSpPr>
        <p:spPr>
          <a:xfrm flipH="false" flipV="false" rot="0">
            <a:off x="11269755" y="5547839"/>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7217" r="0" b="-3818"/>
            </a:stretch>
          </a:blipFill>
          <a:ln w="47625" cap="sq">
            <a:solidFill>
              <a:srgbClr val="000000"/>
            </a:solidFill>
            <a:prstDash val="solid"/>
            <a:miter/>
          </a:ln>
        </p:spPr>
      </p:sp>
      <p:sp>
        <p:nvSpPr>
          <p:cNvPr name="AutoShape 42" id="42"/>
          <p:cNvSpPr/>
          <p:nvPr/>
        </p:nvSpPr>
        <p:spPr>
          <a:xfrm flipV="true">
            <a:off x="4697063" y="3846007"/>
            <a:ext cx="1881358" cy="1048630"/>
          </a:xfrm>
          <a:prstGeom prst="line">
            <a:avLst/>
          </a:prstGeom>
          <a:ln cap="flat" w="38100">
            <a:solidFill>
              <a:srgbClr val="010101"/>
            </a:solidFill>
            <a:prstDash val="solid"/>
            <a:headEnd type="none" len="sm" w="sm"/>
            <a:tailEnd type="arrow" len="sm" w="med"/>
          </a:ln>
        </p:spPr>
      </p:sp>
      <p:sp>
        <p:nvSpPr>
          <p:cNvPr name="AutoShape 43" id="43"/>
          <p:cNvSpPr/>
          <p:nvPr/>
        </p:nvSpPr>
        <p:spPr>
          <a:xfrm>
            <a:off x="4238893" y="3432546"/>
            <a:ext cx="1930140" cy="178656"/>
          </a:xfrm>
          <a:prstGeom prst="line">
            <a:avLst/>
          </a:prstGeom>
          <a:ln cap="flat" w="38100">
            <a:solidFill>
              <a:srgbClr val="010101"/>
            </a:solidFill>
            <a:prstDash val="solid"/>
            <a:headEnd type="none" len="sm" w="sm"/>
            <a:tailEnd type="arrow" len="sm" w="med"/>
          </a:ln>
        </p:spPr>
      </p:sp>
      <p:sp>
        <p:nvSpPr>
          <p:cNvPr name="AutoShape 44" id="44"/>
          <p:cNvSpPr/>
          <p:nvPr/>
        </p:nvSpPr>
        <p:spPr>
          <a:xfrm flipV="true">
            <a:off x="4238893" y="5999615"/>
            <a:ext cx="1381447" cy="945921"/>
          </a:xfrm>
          <a:prstGeom prst="line">
            <a:avLst/>
          </a:prstGeom>
          <a:ln cap="flat" w="38100">
            <a:solidFill>
              <a:srgbClr val="010101"/>
            </a:solidFill>
            <a:prstDash val="solid"/>
            <a:headEnd type="none" len="sm" w="sm"/>
            <a:tailEnd type="arrow" len="sm" w="med"/>
          </a:ln>
        </p:spPr>
      </p:sp>
      <p:grpSp>
        <p:nvGrpSpPr>
          <p:cNvPr name="Group 45" id="45"/>
          <p:cNvGrpSpPr/>
          <p:nvPr/>
        </p:nvGrpSpPr>
        <p:grpSpPr>
          <a:xfrm rot="0">
            <a:off x="331251" y="6626103"/>
            <a:ext cx="3896879" cy="619760"/>
            <a:chOff x="0" y="0"/>
            <a:chExt cx="5195838" cy="826347"/>
          </a:xfrm>
        </p:grpSpPr>
        <p:sp>
          <p:nvSpPr>
            <p:cNvPr name="TextBox 46" id="46"/>
            <p:cNvSpPr txBox="true"/>
            <p:nvPr/>
          </p:nvSpPr>
          <p:spPr>
            <a:xfrm rot="0">
              <a:off x="0" y="203623"/>
              <a:ext cx="254161" cy="622723"/>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2</a:t>
              </a:r>
            </a:p>
          </p:txBody>
        </p:sp>
        <p:sp>
          <p:nvSpPr>
            <p:cNvPr name="TextBox 47" id="47"/>
            <p:cNvSpPr txBox="true"/>
            <p:nvPr/>
          </p:nvSpPr>
          <p:spPr>
            <a:xfrm rot="0">
              <a:off x="513692" y="-57150"/>
              <a:ext cx="1271220" cy="578697"/>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(Kc-1)</a:t>
              </a:r>
            </a:p>
          </p:txBody>
        </p:sp>
        <p:sp>
          <p:nvSpPr>
            <p:cNvPr name="TextBox 48" id="48"/>
            <p:cNvSpPr txBox="true"/>
            <p:nvPr/>
          </p:nvSpPr>
          <p:spPr>
            <a:xfrm rot="0">
              <a:off x="1784912" y="203623"/>
              <a:ext cx="3410926" cy="578697"/>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 = 4 total states</a:t>
              </a:r>
            </a:p>
          </p:txBody>
        </p:sp>
        <p:sp>
          <p:nvSpPr>
            <p:cNvPr name="TextBox 49" id="49"/>
            <p:cNvSpPr txBox="true"/>
            <p:nvPr/>
          </p:nvSpPr>
          <p:spPr>
            <a:xfrm rot="0">
              <a:off x="127080" y="-9525"/>
              <a:ext cx="386612" cy="531072"/>
            </a:xfrm>
            <a:prstGeom prst="rect">
              <a:avLst/>
            </a:prstGeom>
          </p:spPr>
          <p:txBody>
            <a:bodyPr anchor="t" rtlCol="false" tIns="0" lIns="0" bIns="0" rIns="0">
              <a:spAutoFit/>
            </a:bodyPr>
            <a:lstStyle/>
            <a:p>
              <a:pPr algn="ctr">
                <a:lnSpc>
                  <a:spcPts val="3383"/>
                </a:lnSpc>
                <a:spcBef>
                  <a:spcPct val="0"/>
                </a:spcBef>
              </a:pPr>
              <a:r>
                <a:rPr lang="en-US" sz="2602">
                  <a:solidFill>
                    <a:srgbClr val="000000"/>
                  </a:solidFill>
                  <a:latin typeface="Open Sauce"/>
                </a:rPr>
                <a:t> k</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10</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5217357" y="77841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172455" y="2102693"/>
            <a:ext cx="4415136" cy="7557790"/>
          </a:xfrm>
          <a:custGeom>
            <a:avLst/>
            <a:gdLst/>
            <a:ahLst/>
            <a:cxnLst/>
            <a:rect r="r" b="b" t="t" l="l"/>
            <a:pathLst>
              <a:path h="7557790" w="4415136">
                <a:moveTo>
                  <a:pt x="0" y="0"/>
                </a:moveTo>
                <a:lnTo>
                  <a:pt x="4415135" y="0"/>
                </a:lnTo>
                <a:lnTo>
                  <a:pt x="4415135" y="7557790"/>
                </a:lnTo>
                <a:lnTo>
                  <a:pt x="0" y="7557790"/>
                </a:lnTo>
                <a:lnTo>
                  <a:pt x="0" y="0"/>
                </a:lnTo>
                <a:close/>
              </a:path>
            </a:pathLst>
          </a:custGeom>
          <a:blipFill>
            <a:blip r:embed="rId6"/>
            <a:stretch>
              <a:fillRect l="-2542" t="0" r="-7799" b="0"/>
            </a:stretch>
          </a:blipFill>
        </p:spPr>
      </p:sp>
      <p:sp>
        <p:nvSpPr>
          <p:cNvPr name="TextBox 17" id="17"/>
          <p:cNvSpPr txBox="true"/>
          <p:nvPr/>
        </p:nvSpPr>
        <p:spPr>
          <a:xfrm rot="0">
            <a:off x="0" y="205493"/>
            <a:ext cx="18288000" cy="1033399"/>
          </a:xfrm>
          <a:prstGeom prst="rect">
            <a:avLst/>
          </a:prstGeom>
        </p:spPr>
        <p:txBody>
          <a:bodyPr anchor="t" rtlCol="false" tIns="0" lIns="0" bIns="0" rIns="0">
            <a:spAutoFit/>
          </a:bodyPr>
          <a:lstStyle/>
          <a:p>
            <a:pPr algn="ctr">
              <a:lnSpc>
                <a:spcPts val="8294"/>
              </a:lnSpc>
              <a:spcBef>
                <a:spcPct val="0"/>
              </a:spcBef>
            </a:pPr>
            <a:r>
              <a:rPr lang="en-US" sz="6380">
                <a:solidFill>
                  <a:srgbClr val="FFFAEB"/>
                </a:solidFill>
                <a:latin typeface="Georgia Pro Bold"/>
              </a:rPr>
              <a:t>TREE DIAGRAM</a:t>
            </a:r>
          </a:p>
        </p:txBody>
      </p:sp>
      <p:sp>
        <p:nvSpPr>
          <p:cNvPr name="TextBox 18" id="18"/>
          <p:cNvSpPr txBox="true"/>
          <p:nvPr/>
        </p:nvSpPr>
        <p:spPr>
          <a:xfrm rot="0">
            <a:off x="1918116" y="1312335"/>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11</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2176518" y="2102693"/>
            <a:ext cx="13325931" cy="7557790"/>
          </a:xfrm>
          <a:custGeom>
            <a:avLst/>
            <a:gdLst/>
            <a:ahLst/>
            <a:cxnLst/>
            <a:rect r="r" b="b" t="t" l="l"/>
            <a:pathLst>
              <a:path h="7557790" w="13325931">
                <a:moveTo>
                  <a:pt x="0" y="0"/>
                </a:moveTo>
                <a:lnTo>
                  <a:pt x="13325930" y="0"/>
                </a:lnTo>
                <a:lnTo>
                  <a:pt x="13325930" y="7557790"/>
                </a:lnTo>
                <a:lnTo>
                  <a:pt x="0" y="7557790"/>
                </a:lnTo>
                <a:lnTo>
                  <a:pt x="0" y="0"/>
                </a:lnTo>
                <a:close/>
              </a:path>
            </a:pathLst>
          </a:custGeom>
          <a:blipFill>
            <a:blip r:embed="rId6"/>
            <a:stretch>
              <a:fillRect l="-5158" t="0" r="-8367" b="0"/>
            </a:stretch>
          </a:blipFill>
        </p:spPr>
      </p:sp>
      <p:sp>
        <p:nvSpPr>
          <p:cNvPr name="TextBox 16" id="16"/>
          <p:cNvSpPr txBox="true"/>
          <p:nvPr/>
        </p:nvSpPr>
        <p:spPr>
          <a:xfrm rot="0">
            <a:off x="-46685" y="187713"/>
            <a:ext cx="18334685"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Trellis Representation</a:t>
            </a:r>
          </a:p>
        </p:txBody>
      </p:sp>
      <p:sp>
        <p:nvSpPr>
          <p:cNvPr name="TextBox 17" id="17"/>
          <p:cNvSpPr txBox="true"/>
          <p:nvPr/>
        </p:nvSpPr>
        <p:spPr>
          <a:xfrm rot="0">
            <a:off x="1871431" y="1322722"/>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r>
              <a:rPr lang="en-US" sz="2900">
                <a:solidFill>
                  <a:srgbClr val="FFFAEB"/>
                </a:solidFill>
                <a:latin typeface="Georgia Pro"/>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12</a:t>
              </a:r>
            </a:p>
          </p:txBody>
        </p:sp>
      </p:grpSp>
      <p:sp>
        <p:nvSpPr>
          <p:cNvPr name="Freeform 13" id="13"/>
          <p:cNvSpPr/>
          <p:nvPr/>
        </p:nvSpPr>
        <p:spPr>
          <a:xfrm flipH="false" flipV="false" rot="-10800000">
            <a:off x="-2628900" y="-8061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aphicFrame>
        <p:nvGraphicFramePr>
          <p:cNvPr name="Table 14" id="14"/>
          <p:cNvGraphicFramePr>
            <a:graphicFrameLocks noGrp="true"/>
          </p:cNvGraphicFramePr>
          <p:nvPr/>
        </p:nvGraphicFramePr>
        <p:xfrm>
          <a:off x="8581851" y="2397165"/>
          <a:ext cx="8252563" cy="3248025"/>
        </p:xfrm>
        <a:graphic>
          <a:graphicData uri="http://schemas.openxmlformats.org/drawingml/2006/table">
            <a:tbl>
              <a:tblPr/>
              <a:tblGrid>
                <a:gridCol w="3551430"/>
                <a:gridCol w="2478890"/>
                <a:gridCol w="2222243"/>
              </a:tblGrid>
              <a:tr h="934891">
                <a:tc>
                  <a:txBody>
                    <a:bodyPr anchor="t" rtlCol="false"/>
                    <a:lstStyle/>
                    <a:p>
                      <a:pPr algn="ctr">
                        <a:lnSpc>
                          <a:spcPts val="3919"/>
                        </a:lnSpc>
                        <a:defRPr/>
                      </a:pPr>
                      <a:r>
                        <a:rPr lang="en-US" sz="2799">
                          <a:solidFill>
                            <a:srgbClr val="000000"/>
                          </a:solidFill>
                          <a:latin typeface="Georgia Pro Bold"/>
                        </a:rPr>
                        <a:t>Register Content</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o1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o2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000</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100</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001</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1383204" y="2397165"/>
          <a:ext cx="7198647" cy="3248025"/>
        </p:xfrm>
        <a:graphic>
          <a:graphicData uri="http://schemas.openxmlformats.org/drawingml/2006/table">
            <a:tbl>
              <a:tblPr/>
              <a:tblGrid>
                <a:gridCol w="1587493"/>
                <a:gridCol w="2972765"/>
                <a:gridCol w="2638389"/>
              </a:tblGrid>
              <a:tr h="934891">
                <a:tc>
                  <a:txBody>
                    <a:bodyPr anchor="t" rtlCol="false"/>
                    <a:lstStyle/>
                    <a:p>
                      <a:pPr algn="ctr">
                        <a:lnSpc>
                          <a:spcPts val="3919"/>
                        </a:lnSpc>
                        <a:defRPr/>
                      </a:pPr>
                      <a:r>
                        <a:rPr lang="en-US" sz="2799">
                          <a:solidFill>
                            <a:srgbClr val="000000"/>
                          </a:solidFill>
                          <a:latin typeface="Georgia Pro Bold"/>
                        </a:rPr>
                        <a:t>Input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Current State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Next State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4208381" y="107094"/>
            <a:ext cx="9871238"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 Transition Table</a:t>
            </a:r>
          </a:p>
        </p:txBody>
      </p:sp>
      <p:sp>
        <p:nvSpPr>
          <p:cNvPr name="TextBox 17" id="17"/>
          <p:cNvSpPr txBox="true"/>
          <p:nvPr/>
        </p:nvSpPr>
        <p:spPr>
          <a:xfrm rot="0">
            <a:off x="2044891" y="1319103"/>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r>
              <a:rPr lang="en-US" sz="2900">
                <a:solidFill>
                  <a:srgbClr val="FFFAEB"/>
                </a:solidFill>
                <a:latin typeface="Georgia Pro"/>
              </a:rPr>
              <a:t> </a:t>
            </a:r>
          </a:p>
        </p:txBody>
      </p:sp>
      <p:graphicFrame>
        <p:nvGraphicFramePr>
          <p:cNvPr name="Table 18" id="18"/>
          <p:cNvGraphicFramePr>
            <a:graphicFrameLocks noGrp="true"/>
          </p:cNvGraphicFramePr>
          <p:nvPr/>
        </p:nvGraphicFramePr>
        <p:xfrm>
          <a:off x="1383204" y="5645190"/>
          <a:ext cx="7198647" cy="3814624"/>
        </p:xfrm>
        <a:graphic>
          <a:graphicData uri="http://schemas.openxmlformats.org/drawingml/2006/table">
            <a:tbl>
              <a:tblPr/>
              <a:tblGrid>
                <a:gridCol w="1587493"/>
                <a:gridCol w="2972765"/>
                <a:gridCol w="2638389"/>
              </a:tblGrid>
              <a:tr h="751326">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9" id="19"/>
          <p:cNvGraphicFramePr>
            <a:graphicFrameLocks noGrp="true"/>
          </p:cNvGraphicFramePr>
          <p:nvPr/>
        </p:nvGraphicFramePr>
        <p:xfrm>
          <a:off x="8581851" y="5645190"/>
          <a:ext cx="8257326" cy="3814624"/>
        </p:xfrm>
        <a:graphic>
          <a:graphicData uri="http://schemas.openxmlformats.org/drawingml/2006/table">
            <a:tbl>
              <a:tblPr/>
              <a:tblGrid>
                <a:gridCol w="3552650"/>
                <a:gridCol w="2481149"/>
                <a:gridCol w="2223526"/>
              </a:tblGrid>
              <a:tr h="751326">
                <a:tc>
                  <a:txBody>
                    <a:bodyPr anchor="t" rtlCol="false"/>
                    <a:lstStyle/>
                    <a:p>
                      <a:pPr algn="ctr">
                        <a:lnSpc>
                          <a:spcPts val="2659"/>
                        </a:lnSpc>
                        <a:defRPr/>
                      </a:pPr>
                      <a:r>
                        <a:rPr lang="en-US" sz="1899">
                          <a:solidFill>
                            <a:srgbClr val="000000"/>
                          </a:solidFill>
                          <a:latin typeface="Georgia Pro Bold"/>
                        </a:rPr>
                        <a:t>101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010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110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011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111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13</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453" cy="0"/>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21858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2200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182342" y="5213447"/>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57" id="57"/>
          <p:cNvSpPr txBox="true"/>
          <p:nvPr/>
        </p:nvSpPr>
        <p:spPr>
          <a:xfrm rot="0">
            <a:off x="2480554" y="5213447"/>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58" id="58"/>
          <p:cNvSpPr txBox="true"/>
          <p:nvPr/>
        </p:nvSpPr>
        <p:spPr>
          <a:xfrm rot="0">
            <a:off x="2870553"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59" id="59"/>
          <p:cNvSpPr txBox="true"/>
          <p:nvPr/>
        </p:nvSpPr>
        <p:spPr>
          <a:xfrm rot="0">
            <a:off x="7365988"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611418"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1" id="61"/>
          <p:cNvSpPr txBox="true"/>
          <p:nvPr/>
        </p:nvSpPr>
        <p:spPr>
          <a:xfrm rot="0">
            <a:off x="8669729" y="8153259"/>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2" id="62"/>
          <p:cNvSpPr txBox="true"/>
          <p:nvPr/>
        </p:nvSpPr>
        <p:spPr>
          <a:xfrm rot="0">
            <a:off x="8669729" y="2507736"/>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3" id="63"/>
          <p:cNvSpPr txBox="true"/>
          <p:nvPr/>
        </p:nvSpPr>
        <p:spPr>
          <a:xfrm rot="0">
            <a:off x="8806264" y="829728"/>
            <a:ext cx="9525" cy="582634"/>
          </a:xfrm>
          <a:prstGeom prst="rect">
            <a:avLst/>
          </a:prstGeom>
        </p:spPr>
        <p:txBody>
          <a:bodyPr anchor="t" rtlCol="false" tIns="0" lIns="0" bIns="0" rIns="0">
            <a:spAutoFit/>
          </a:bodyPr>
          <a:lstStyle/>
          <a:p>
            <a:pPr algn="ctr">
              <a:lnSpc>
                <a:spcPts val="4710"/>
              </a:lnSpc>
              <a:spcBef>
                <a:spcPct val="0"/>
              </a:spcBef>
            </a:pPr>
          </a:p>
        </p:txBody>
      </p:sp>
      <p:sp>
        <p:nvSpPr>
          <p:cNvPr name="TextBox 64" id="64"/>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5" id="65"/>
          <p:cNvSpPr txBox="true"/>
          <p:nvPr/>
        </p:nvSpPr>
        <p:spPr>
          <a:xfrm rot="0">
            <a:off x="-86253" y="338408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t=1,</a:t>
            </a:r>
          </a:p>
        </p:txBody>
      </p:sp>
      <p:sp>
        <p:nvSpPr>
          <p:cNvPr name="TextBox 66" id="66"/>
          <p:cNvSpPr txBox="true"/>
          <p:nvPr/>
        </p:nvSpPr>
        <p:spPr>
          <a:xfrm rot="0">
            <a:off x="-86253" y="2572848"/>
            <a:ext cx="547116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For Input: [1 0 1 0]</a:t>
            </a:r>
          </a:p>
        </p:txBody>
      </p:sp>
      <p:sp>
        <p:nvSpPr>
          <p:cNvPr name="TextBox 67" id="67"/>
          <p:cNvSpPr txBox="true"/>
          <p:nvPr/>
        </p:nvSpPr>
        <p:spPr>
          <a:xfrm rot="0">
            <a:off x="3155113" y="5213447"/>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663226"/>
            <a:chOff x="0" y="0"/>
            <a:chExt cx="1559027" cy="2217635"/>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1875685"/>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14</a:t>
              </a:r>
            </a:p>
            <a:p>
              <a:pPr algn="ctr">
                <a:lnSpc>
                  <a:spcPts val="5779"/>
                </a:lnSpc>
              </a:pP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5775" y="5213447"/>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58" id="58"/>
          <p:cNvSpPr txBox="true"/>
          <p:nvPr/>
        </p:nvSpPr>
        <p:spPr>
          <a:xfrm rot="0">
            <a:off x="2908087"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59" id="59"/>
          <p:cNvSpPr txBox="true"/>
          <p:nvPr/>
        </p:nvSpPr>
        <p:spPr>
          <a:xfrm rot="0">
            <a:off x="745597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0" id="60"/>
          <p:cNvSpPr txBox="true"/>
          <p:nvPr/>
        </p:nvSpPr>
        <p:spPr>
          <a:xfrm rot="0">
            <a:off x="1064895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1" id="61"/>
          <p:cNvSpPr txBox="true"/>
          <p:nvPr/>
        </p:nvSpPr>
        <p:spPr>
          <a:xfrm rot="0">
            <a:off x="8707263" y="2507736"/>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2" id="62"/>
          <p:cNvSpPr txBox="true"/>
          <p:nvPr/>
        </p:nvSpPr>
        <p:spPr>
          <a:xfrm rot="0">
            <a:off x="8760603" y="8172745"/>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3" id="63"/>
          <p:cNvSpPr txBox="true"/>
          <p:nvPr/>
        </p:nvSpPr>
        <p:spPr>
          <a:xfrm rot="0">
            <a:off x="1604231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83941"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t=2,</a:t>
            </a:r>
          </a:p>
        </p:txBody>
      </p:sp>
      <p:sp>
        <p:nvSpPr>
          <p:cNvPr name="TextBox 66" id="66"/>
          <p:cNvSpPr txBox="true"/>
          <p:nvPr/>
        </p:nvSpPr>
        <p:spPr>
          <a:xfrm rot="0">
            <a:off x="0" y="571821"/>
            <a:ext cx="18288000" cy="1033399"/>
          </a:xfrm>
          <a:prstGeom prst="rect">
            <a:avLst/>
          </a:prstGeom>
        </p:spPr>
        <p:txBody>
          <a:bodyPr anchor="t" rtlCol="false" tIns="0" lIns="0" bIns="0" rIns="0">
            <a:spAutoFit/>
          </a:bodyPr>
          <a:lstStyle/>
          <a:p>
            <a:pPr algn="ctr">
              <a:lnSpc>
                <a:spcPts val="8294"/>
              </a:lnSpc>
              <a:spcBef>
                <a:spcPct val="0"/>
              </a:spcBef>
            </a:pPr>
            <a:r>
              <a:rPr lang="en-US" sz="6380">
                <a:solidFill>
                  <a:srgbClr val="FFFAEB"/>
                </a:solidFill>
                <a:latin typeface="Georgia Pro Bold"/>
              </a:rPr>
              <a:t>ENCODING</a:t>
            </a:r>
          </a:p>
        </p:txBody>
      </p:sp>
      <p:sp>
        <p:nvSpPr>
          <p:cNvPr name="TextBox 67" id="67"/>
          <p:cNvSpPr txBox="true"/>
          <p:nvPr/>
        </p:nvSpPr>
        <p:spPr>
          <a:xfrm rot="0">
            <a:off x="3192647" y="5210662"/>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15</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9710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809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8" id="58"/>
          <p:cNvSpPr txBox="true"/>
          <p:nvPr/>
        </p:nvSpPr>
        <p:spPr>
          <a:xfrm rot="0">
            <a:off x="2903742" y="5213447"/>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59" id="59"/>
          <p:cNvSpPr txBox="true"/>
          <p:nvPr/>
        </p:nvSpPr>
        <p:spPr>
          <a:xfrm rot="0">
            <a:off x="740352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70140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1" id="61"/>
          <p:cNvSpPr txBox="true"/>
          <p:nvPr/>
        </p:nvSpPr>
        <p:spPr>
          <a:xfrm rot="0">
            <a:off x="8656840" y="2507736"/>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2" id="62"/>
          <p:cNvSpPr txBox="true"/>
          <p:nvPr/>
        </p:nvSpPr>
        <p:spPr>
          <a:xfrm rot="0">
            <a:off x="8760603" y="8172745"/>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3" id="63"/>
          <p:cNvSpPr txBox="true"/>
          <p:nvPr/>
        </p:nvSpPr>
        <p:spPr>
          <a:xfrm rot="0">
            <a:off x="16077498"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1639724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16719902"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7" id="67"/>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t=3,</a:t>
            </a:r>
          </a:p>
        </p:txBody>
      </p:sp>
      <p:sp>
        <p:nvSpPr>
          <p:cNvPr name="TextBox 68" id="68"/>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9" id="69"/>
          <p:cNvSpPr txBox="true"/>
          <p:nvPr/>
        </p:nvSpPr>
        <p:spPr>
          <a:xfrm rot="0">
            <a:off x="3196993" y="5210662"/>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663226"/>
            <a:chOff x="0" y="0"/>
            <a:chExt cx="1559027" cy="2217635"/>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1875685"/>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16</a:t>
              </a:r>
            </a:p>
            <a:p>
              <a:pPr algn="ctr">
                <a:lnSpc>
                  <a:spcPts val="5779"/>
                </a:lnSpc>
              </a:pP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16077498"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6400157"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16722964"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7083842"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443649"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grpSp>
        <p:nvGrpSpPr>
          <p:cNvPr name="Group 62" id="62"/>
          <p:cNvGrpSpPr/>
          <p:nvPr/>
        </p:nvGrpSpPr>
        <p:grpSpPr>
          <a:xfrm rot="0">
            <a:off x="2224221" y="5251547"/>
            <a:ext cx="8728478" cy="3503396"/>
            <a:chOff x="0" y="0"/>
            <a:chExt cx="11637970" cy="4671194"/>
          </a:xfrm>
        </p:grpSpPr>
        <p:sp>
          <p:nvSpPr>
            <p:cNvPr name="TextBox 63" id="63"/>
            <p:cNvSpPr txBox="true"/>
            <p:nvPr/>
          </p:nvSpPr>
          <p:spPr>
            <a:xfrm rot="0">
              <a:off x="0"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391834"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11822"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6975674" y="133750"/>
              <a:ext cx="265117"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7" id="67"/>
            <p:cNvSpPr txBox="true"/>
            <p:nvPr/>
          </p:nvSpPr>
          <p:spPr>
            <a:xfrm rot="0">
              <a:off x="11232975" y="133750"/>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8" id="68"/>
            <p:cNvSpPr txBox="true"/>
            <p:nvPr/>
          </p:nvSpPr>
          <p:spPr>
            <a:xfrm rot="0">
              <a:off x="1303934"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69" id="69"/>
            <p:cNvSpPr txBox="true"/>
            <p:nvPr/>
          </p:nvSpPr>
          <p:spPr>
            <a:xfrm rot="0">
              <a:off x="8694694" y="3907049"/>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grpSp>
      <p:sp>
        <p:nvSpPr>
          <p:cNvPr name="TextBox 70" id="70"/>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t=4,</a:t>
            </a:r>
          </a:p>
        </p:txBody>
      </p:sp>
      <p:sp>
        <p:nvSpPr>
          <p:cNvPr name="TextBox 71" id="71"/>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2" id="72"/>
          <p:cNvSpPr txBox="true"/>
          <p:nvPr/>
        </p:nvSpPr>
        <p:spPr>
          <a:xfrm rot="0">
            <a:off x="8615343" y="2488686"/>
            <a:ext cx="547707" cy="630614"/>
          </a:xfrm>
          <a:prstGeom prst="rect">
            <a:avLst/>
          </a:prstGeom>
        </p:spPr>
        <p:txBody>
          <a:bodyPr anchor="t" rtlCol="false" tIns="0" lIns="0" bIns="0" rIns="0">
            <a:spAutoFit/>
          </a:bodyPr>
          <a:lstStyle/>
          <a:p>
            <a:pPr algn="ctr">
              <a:lnSpc>
                <a:spcPts val="5141"/>
              </a:lnSpc>
            </a:pPr>
            <a:r>
              <a:rPr lang="en-US" sz="3672">
                <a:solidFill>
                  <a:srgbClr val="E80808"/>
                </a:solidFill>
                <a:latin typeface="Open Sauce"/>
              </a:rPr>
              <a:t>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17</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809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8" id="58"/>
          <p:cNvSpPr txBox="true"/>
          <p:nvPr/>
        </p:nvSpPr>
        <p:spPr>
          <a:xfrm rot="0">
            <a:off x="2908087"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740352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70140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1" id="61"/>
          <p:cNvSpPr txBox="true"/>
          <p:nvPr/>
        </p:nvSpPr>
        <p:spPr>
          <a:xfrm rot="0">
            <a:off x="1586143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2" id="62"/>
          <p:cNvSpPr txBox="true"/>
          <p:nvPr/>
        </p:nvSpPr>
        <p:spPr>
          <a:xfrm rot="0">
            <a:off x="15581720"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3" id="63"/>
          <p:cNvSpPr txBox="true"/>
          <p:nvPr/>
        </p:nvSpPr>
        <p:spPr>
          <a:xfrm rot="0">
            <a:off x="16165042"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6465789"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16836728"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6" id="66"/>
          <p:cNvSpPr txBox="true"/>
          <p:nvPr/>
        </p:nvSpPr>
        <p:spPr>
          <a:xfrm rot="0">
            <a:off x="17207131"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7" id="67"/>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8" id="68"/>
          <p:cNvSpPr txBox="true"/>
          <p:nvPr/>
        </p:nvSpPr>
        <p:spPr>
          <a:xfrm rot="0">
            <a:off x="319264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1756651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70" id="70"/>
          <p:cNvSpPr txBox="true"/>
          <p:nvPr/>
        </p:nvSpPr>
        <p:spPr>
          <a:xfrm rot="0">
            <a:off x="17822497" y="575798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18</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15839373"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516714"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6162032"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16446592"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777566"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109870"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grpSp>
        <p:nvGrpSpPr>
          <p:cNvPr name="Group 62" id="62"/>
          <p:cNvGrpSpPr/>
          <p:nvPr/>
        </p:nvGrpSpPr>
        <p:grpSpPr>
          <a:xfrm rot="0">
            <a:off x="1614950" y="2602177"/>
            <a:ext cx="9285295" cy="6152766"/>
            <a:chOff x="0" y="0"/>
            <a:chExt cx="12380393" cy="8203688"/>
          </a:xfrm>
        </p:grpSpPr>
        <p:sp>
          <p:nvSpPr>
            <p:cNvPr name="TextBox 63" id="63"/>
            <p:cNvSpPr txBox="true"/>
            <p:nvPr/>
          </p:nvSpPr>
          <p:spPr>
            <a:xfrm rot="0">
              <a:off x="0"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41751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49484"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7718096" y="3666244"/>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7" id="67"/>
            <p:cNvSpPr txBox="true"/>
            <p:nvPr/>
          </p:nvSpPr>
          <p:spPr>
            <a:xfrm rot="0">
              <a:off x="12115276" y="3666244"/>
              <a:ext cx="265117"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8" id="68"/>
            <p:cNvSpPr txBox="true"/>
            <p:nvPr/>
          </p:nvSpPr>
          <p:spPr>
            <a:xfrm rot="0">
              <a:off x="1405096"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9576985"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1</a:t>
              </a:r>
            </a:p>
          </p:txBody>
        </p:sp>
        <p:sp>
          <p:nvSpPr>
            <p:cNvPr name="TextBox 70" id="70"/>
            <p:cNvSpPr txBox="true"/>
            <p:nvPr/>
          </p:nvSpPr>
          <p:spPr>
            <a:xfrm rot="0">
              <a:off x="9576985" y="7439543"/>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1</a:t>
              </a:r>
            </a:p>
          </p:txBody>
        </p:sp>
        <p:sp>
          <p:nvSpPr>
            <p:cNvPr name="TextBox 71" id="71"/>
            <p:cNvSpPr txBox="true"/>
            <p:nvPr/>
          </p:nvSpPr>
          <p:spPr>
            <a:xfrm rot="0">
              <a:off x="196098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grpSp>
      <p:sp>
        <p:nvSpPr>
          <p:cNvPr name="TextBox 72" id="72"/>
          <p:cNvSpPr txBox="true"/>
          <p:nvPr/>
        </p:nvSpPr>
        <p:spPr>
          <a:xfrm rot="0">
            <a:off x="17775952"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73" id="73"/>
          <p:cNvSpPr txBox="true"/>
          <p:nvPr/>
        </p:nvSpPr>
        <p:spPr>
          <a:xfrm rot="0">
            <a:off x="17496096"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74" id="74"/>
          <p:cNvSpPr txBox="true"/>
          <p:nvPr/>
        </p:nvSpPr>
        <p:spPr>
          <a:xfrm rot="0">
            <a:off x="153" y="3727397"/>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t=5,</a:t>
            </a:r>
          </a:p>
        </p:txBody>
      </p:sp>
      <p:sp>
        <p:nvSpPr>
          <p:cNvPr name="TextBox 75" id="75"/>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6" id="76"/>
          <p:cNvSpPr txBox="true"/>
          <p:nvPr/>
        </p:nvSpPr>
        <p:spPr>
          <a:xfrm rot="0">
            <a:off x="183389" y="2564077"/>
            <a:ext cx="6874097" cy="953770"/>
          </a:xfrm>
          <a:prstGeom prst="rect">
            <a:avLst/>
          </a:prstGeom>
        </p:spPr>
        <p:txBody>
          <a:bodyPr anchor="t" rtlCol="false" tIns="0" lIns="0" bIns="0" rIns="0">
            <a:spAutoFit/>
          </a:bodyPr>
          <a:lstStyle/>
          <a:p>
            <a:pPr marL="626106" indent="-313053" lvl="1">
              <a:lnSpc>
                <a:spcPts val="3769"/>
              </a:lnSpc>
              <a:buFont typeface="Arial"/>
              <a:buChar char="•"/>
            </a:pPr>
            <a:r>
              <a:rPr lang="en-US" sz="2899">
                <a:solidFill>
                  <a:srgbClr val="000000"/>
                </a:solidFill>
                <a:latin typeface="Open Sauce"/>
              </a:rPr>
              <a:t> The extra ‘0’ bits added till register will get reset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2628900" y="-126775"/>
            <a:ext cx="20917053" cy="2477783"/>
            <a:chOff x="0" y="0"/>
            <a:chExt cx="27889404" cy="3303711"/>
          </a:xfrm>
        </p:grpSpPr>
        <p:grpSp>
          <p:nvGrpSpPr>
            <p:cNvPr name="Group 7" id="7"/>
            <p:cNvGrpSpPr/>
            <p:nvPr/>
          </p:nvGrpSpPr>
          <p:grpSpPr>
            <a:xfrm rot="0">
              <a:off x="3505404" y="196315"/>
              <a:ext cx="24384000" cy="2911082"/>
              <a:chOff x="0" y="0"/>
              <a:chExt cx="4816593" cy="575029"/>
            </a:xfrm>
          </p:grpSpPr>
          <p:sp>
            <p:nvSpPr>
              <p:cNvPr name="Freeform 8" id="8"/>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9" id="9"/>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0" id="10"/>
            <p:cNvGrpSpPr/>
            <p:nvPr/>
          </p:nvGrpSpPr>
          <p:grpSpPr>
            <a:xfrm rot="0">
              <a:off x="25794656" y="169033"/>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38100"/>
                <a:ext cx="711453" cy="723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a:t>
              </a:r>
            </a:p>
          </p:txBody>
        </p:sp>
        <p:sp>
          <p:nvSpPr>
            <p:cNvPr name="TextBox 14" id="14"/>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r>
                <a:rPr lang="en-US" sz="6480" spc="635">
                  <a:solidFill>
                    <a:srgbClr val="FDFBFB"/>
                  </a:solidFill>
                  <a:latin typeface="Georgia Pro Bold"/>
                </a:rPr>
                <a:t>HONOR CODE</a:t>
              </a:r>
            </a:p>
          </p:txBody>
        </p:sp>
        <p:sp>
          <p:nvSpPr>
            <p:cNvPr name="Freeform 15" id="15"/>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6" id="16"/>
          <p:cNvSpPr txBox="true"/>
          <p:nvPr/>
        </p:nvSpPr>
        <p:spPr>
          <a:xfrm rot="0">
            <a:off x="786401" y="3826265"/>
            <a:ext cx="17237879" cy="4271826"/>
          </a:xfrm>
          <a:prstGeom prst="rect">
            <a:avLst/>
          </a:prstGeom>
        </p:spPr>
        <p:txBody>
          <a:bodyPr anchor="t" rtlCol="false" tIns="0" lIns="0" bIns="0" rIns="0">
            <a:spAutoFit/>
          </a:bodyPr>
          <a:lstStyle/>
          <a:p>
            <a:pPr marL="851266" indent="-425633" lvl="1">
              <a:lnSpc>
                <a:spcPts val="5520"/>
              </a:lnSpc>
              <a:buFont typeface="Arial"/>
              <a:buChar char="•"/>
            </a:pPr>
            <a:r>
              <a:rPr lang="en-US" sz="3942">
                <a:solidFill>
                  <a:srgbClr val="231F20"/>
                </a:solidFill>
                <a:latin typeface="Georgia Pro"/>
              </a:rPr>
              <a:t>The work that we are presenting is our own work.</a:t>
            </a:r>
          </a:p>
          <a:p>
            <a:pPr algn="just" marL="851266" indent="-425633" lvl="1">
              <a:lnSpc>
                <a:spcPts val="5520"/>
              </a:lnSpc>
              <a:buFont typeface="Arial"/>
              <a:buChar char="•"/>
            </a:pPr>
            <a:r>
              <a:rPr lang="en-US" sz="3942">
                <a:solidFill>
                  <a:srgbClr val="231F20"/>
                </a:solidFill>
                <a:latin typeface="Georgia Pro"/>
              </a:rPr>
              <a:t>We have not copied the work (the code,the results,etc.) </a:t>
            </a:r>
            <a:r>
              <a:rPr lang="en-US" sz="3942">
                <a:solidFill>
                  <a:srgbClr val="231F20"/>
                </a:solidFill>
                <a:latin typeface="Georgia Pro"/>
              </a:rPr>
              <a:t>that someone else has done.                               </a:t>
            </a:r>
          </a:p>
          <a:p>
            <a:pPr marL="851266" indent="-425633" lvl="1">
              <a:lnSpc>
                <a:spcPts val="5993"/>
              </a:lnSpc>
              <a:buFont typeface="Arial"/>
              <a:buChar char="•"/>
            </a:pPr>
            <a:r>
              <a:rPr lang="en-US" sz="3942">
                <a:solidFill>
                  <a:srgbClr val="231F20"/>
                </a:solidFill>
                <a:latin typeface="Georgia Pro"/>
              </a:rPr>
              <a:t>Concepts,understanding and insights we will be describing are our own.</a:t>
            </a:r>
          </a:p>
          <a:p>
            <a:pPr marL="851266" indent="-425633" lvl="1">
              <a:lnSpc>
                <a:spcPts val="5993"/>
              </a:lnSpc>
              <a:buFont typeface="Arial"/>
              <a:buChar char="•"/>
            </a:pPr>
            <a:r>
              <a:rPr lang="en-US" sz="3942">
                <a:solidFill>
                  <a:srgbClr val="231F20"/>
                </a:solidFill>
                <a:latin typeface="Georgia Pro"/>
              </a:rPr>
              <a:t>We make this pledge truthfully. We know that violation of </a:t>
            </a:r>
          </a:p>
          <a:p>
            <a:pPr>
              <a:lnSpc>
                <a:spcPts val="5520"/>
              </a:lnSpc>
            </a:pPr>
            <a:r>
              <a:rPr lang="en-US" sz="3942">
                <a:solidFill>
                  <a:srgbClr val="231F20"/>
                </a:solidFill>
                <a:latin typeface="Georgia Pro"/>
              </a:rPr>
              <a:t>       </a:t>
            </a:r>
            <a:r>
              <a:rPr lang="en-US" sz="3942">
                <a:solidFill>
                  <a:srgbClr val="231F20"/>
                </a:solidFill>
                <a:latin typeface="Georgia Pro"/>
              </a:rPr>
              <a:t>this solemn pledge can carry grave consequences. </a:t>
            </a:r>
          </a:p>
        </p:txBody>
      </p:sp>
      <p:sp>
        <p:nvSpPr>
          <p:cNvPr name="TextBox 17" id="17"/>
          <p:cNvSpPr txBox="true"/>
          <p:nvPr/>
        </p:nvSpPr>
        <p:spPr>
          <a:xfrm rot="0">
            <a:off x="1200152" y="2672641"/>
            <a:ext cx="5455206" cy="821055"/>
          </a:xfrm>
          <a:prstGeom prst="rect">
            <a:avLst/>
          </a:prstGeom>
        </p:spPr>
        <p:txBody>
          <a:bodyPr anchor="t" rtlCol="false" tIns="0" lIns="0" bIns="0" rIns="0">
            <a:spAutoFit/>
          </a:bodyPr>
          <a:lstStyle/>
          <a:p>
            <a:pPr algn="ctr">
              <a:lnSpc>
                <a:spcPts val="6720"/>
              </a:lnSpc>
            </a:pPr>
            <a:r>
              <a:rPr lang="en-US" sz="4800">
                <a:solidFill>
                  <a:srgbClr val="231F20"/>
                </a:solidFill>
                <a:latin typeface="Georgia Pro Bold"/>
              </a:rPr>
              <a:t>We declare that :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19</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TextBox 53" id="53"/>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4" id="54"/>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5" id="55"/>
          <p:cNvSpPr txBox="true"/>
          <p:nvPr/>
        </p:nvSpPr>
        <p:spPr>
          <a:xfrm rot="0">
            <a:off x="15334288"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6" id="56"/>
          <p:cNvSpPr txBox="true"/>
          <p:nvPr/>
        </p:nvSpPr>
        <p:spPr>
          <a:xfrm rot="0">
            <a:off x="15086857"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581720"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5836696"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9" id="59"/>
          <p:cNvSpPr txBox="true"/>
          <p:nvPr/>
        </p:nvSpPr>
        <p:spPr>
          <a:xfrm rot="0">
            <a:off x="1617852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482253"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08129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2" id="62"/>
          <p:cNvSpPr txBox="true"/>
          <p:nvPr/>
        </p:nvSpPr>
        <p:spPr>
          <a:xfrm rot="0">
            <a:off x="16777528"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grpSp>
        <p:nvGrpSpPr>
          <p:cNvPr name="Group 63" id="63"/>
          <p:cNvGrpSpPr/>
          <p:nvPr/>
        </p:nvGrpSpPr>
        <p:grpSpPr>
          <a:xfrm rot="0">
            <a:off x="1614950" y="2602177"/>
            <a:ext cx="9402166" cy="6152766"/>
            <a:chOff x="0" y="0"/>
            <a:chExt cx="12536221" cy="8203688"/>
          </a:xfrm>
        </p:grpSpPr>
        <p:sp>
          <p:nvSpPr>
            <p:cNvPr name="TextBox 64" id="64"/>
            <p:cNvSpPr txBox="true"/>
            <p:nvPr/>
          </p:nvSpPr>
          <p:spPr>
            <a:xfrm rot="0">
              <a:off x="0"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417513"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6" id="66"/>
            <p:cNvSpPr txBox="true"/>
            <p:nvPr/>
          </p:nvSpPr>
          <p:spPr>
            <a:xfrm rot="0">
              <a:off x="949484"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7" id="67"/>
            <p:cNvSpPr txBox="true"/>
            <p:nvPr/>
          </p:nvSpPr>
          <p:spPr>
            <a:xfrm rot="0">
              <a:off x="7718096" y="3666244"/>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8" id="68"/>
            <p:cNvSpPr txBox="true"/>
            <p:nvPr/>
          </p:nvSpPr>
          <p:spPr>
            <a:xfrm rot="0">
              <a:off x="11959448" y="3666244"/>
              <a:ext cx="576772"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a:t>
              </a:r>
            </a:p>
          </p:txBody>
        </p:sp>
        <p:sp>
          <p:nvSpPr>
            <p:cNvPr name="TextBox 69" id="69"/>
            <p:cNvSpPr txBox="true"/>
            <p:nvPr/>
          </p:nvSpPr>
          <p:spPr>
            <a:xfrm rot="0">
              <a:off x="1405096"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70" id="70"/>
            <p:cNvSpPr txBox="true"/>
            <p:nvPr/>
          </p:nvSpPr>
          <p:spPr>
            <a:xfrm rot="0">
              <a:off x="9507056"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sp>
          <p:nvSpPr>
            <p:cNvPr name="TextBox 71" id="71"/>
            <p:cNvSpPr txBox="true"/>
            <p:nvPr/>
          </p:nvSpPr>
          <p:spPr>
            <a:xfrm rot="0">
              <a:off x="9507056" y="7439543"/>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sp>
          <p:nvSpPr>
            <p:cNvPr name="TextBox 72" id="72"/>
            <p:cNvSpPr txBox="true"/>
            <p:nvPr/>
          </p:nvSpPr>
          <p:spPr>
            <a:xfrm rot="0">
              <a:off x="196098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73" id="73"/>
            <p:cNvSpPr txBox="true"/>
            <p:nvPr/>
          </p:nvSpPr>
          <p:spPr>
            <a:xfrm rot="0">
              <a:off x="2518353"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grpSp>
      <p:sp>
        <p:nvSpPr>
          <p:cNvPr name="TextBox 74" id="74"/>
          <p:cNvSpPr txBox="true"/>
          <p:nvPr/>
        </p:nvSpPr>
        <p:spPr>
          <a:xfrm rot="0">
            <a:off x="17641008"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5" id="75"/>
          <p:cNvSpPr txBox="true"/>
          <p:nvPr/>
        </p:nvSpPr>
        <p:spPr>
          <a:xfrm rot="0">
            <a:off x="17423123"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Freeform 76" id="76"/>
          <p:cNvSpPr/>
          <p:nvPr/>
        </p:nvSpPr>
        <p:spPr>
          <a:xfrm flipH="false" flipV="false" rot="0">
            <a:off x="14420413" y="5234887"/>
            <a:ext cx="1143416" cy="1139258"/>
          </a:xfrm>
          <a:custGeom>
            <a:avLst/>
            <a:gdLst/>
            <a:ahLst/>
            <a:cxnLst/>
            <a:rect r="r" b="b" t="t" l="l"/>
            <a:pathLst>
              <a:path h="1139258" w="1143416">
                <a:moveTo>
                  <a:pt x="0" y="0"/>
                </a:moveTo>
                <a:lnTo>
                  <a:pt x="1143416" y="0"/>
                </a:lnTo>
                <a:lnTo>
                  <a:pt x="1143416" y="1139258"/>
                </a:lnTo>
                <a:lnTo>
                  <a:pt x="0" y="11392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77" id="77"/>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t=6,</a:t>
            </a:r>
          </a:p>
        </p:txBody>
      </p:sp>
      <p:sp>
        <p:nvSpPr>
          <p:cNvPr name="TextBox 78" id="78"/>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20</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TextBox 53" id="53"/>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4" id="54"/>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5" id="55"/>
          <p:cNvSpPr txBox="true"/>
          <p:nvPr/>
        </p:nvSpPr>
        <p:spPr>
          <a:xfrm rot="0">
            <a:off x="1509713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6" id="56"/>
          <p:cNvSpPr txBox="true"/>
          <p:nvPr/>
        </p:nvSpPr>
        <p:spPr>
          <a:xfrm rot="0">
            <a:off x="14849704"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343595"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5542430"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9" id="59"/>
          <p:cNvSpPr txBox="true"/>
          <p:nvPr/>
        </p:nvSpPr>
        <p:spPr>
          <a:xfrm rot="0">
            <a:off x="16216089"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836728"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6538867"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grpSp>
        <p:nvGrpSpPr>
          <p:cNvPr name="Group 62" id="62"/>
          <p:cNvGrpSpPr/>
          <p:nvPr/>
        </p:nvGrpSpPr>
        <p:grpSpPr>
          <a:xfrm rot="0">
            <a:off x="1614950" y="5226446"/>
            <a:ext cx="9402166" cy="704092"/>
            <a:chOff x="0" y="0"/>
            <a:chExt cx="12536221" cy="938789"/>
          </a:xfrm>
        </p:grpSpPr>
        <p:sp>
          <p:nvSpPr>
            <p:cNvPr name="TextBox 63" id="63"/>
            <p:cNvSpPr txBox="true"/>
            <p:nvPr/>
          </p:nvSpPr>
          <p:spPr>
            <a:xfrm rot="0">
              <a:off x="0"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417513"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49484"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7718096" y="167218"/>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7" id="67"/>
            <p:cNvSpPr txBox="true"/>
            <p:nvPr/>
          </p:nvSpPr>
          <p:spPr>
            <a:xfrm rot="0">
              <a:off x="11959448" y="167218"/>
              <a:ext cx="576772"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a:t>
              </a:r>
            </a:p>
          </p:txBody>
        </p:sp>
        <p:sp>
          <p:nvSpPr>
            <p:cNvPr name="TextBox 68" id="68"/>
            <p:cNvSpPr txBox="true"/>
            <p:nvPr/>
          </p:nvSpPr>
          <p:spPr>
            <a:xfrm rot="0">
              <a:off x="1405096"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1960982"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70" id="70"/>
            <p:cNvSpPr txBox="true"/>
            <p:nvPr/>
          </p:nvSpPr>
          <p:spPr>
            <a:xfrm rot="0">
              <a:off x="2518353"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grpSp>
      <p:sp>
        <p:nvSpPr>
          <p:cNvPr name="TextBox 71" id="71"/>
          <p:cNvSpPr txBox="true"/>
          <p:nvPr/>
        </p:nvSpPr>
        <p:spPr>
          <a:xfrm rot="0">
            <a:off x="1740596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2" id="72"/>
          <p:cNvSpPr txBox="true"/>
          <p:nvPr/>
        </p:nvSpPr>
        <p:spPr>
          <a:xfrm rot="0">
            <a:off x="1715950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3" id="73"/>
          <p:cNvSpPr txBox="true"/>
          <p:nvPr/>
        </p:nvSpPr>
        <p:spPr>
          <a:xfrm rot="0">
            <a:off x="1589277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Freeform 74" id="74"/>
          <p:cNvSpPr/>
          <p:nvPr/>
        </p:nvSpPr>
        <p:spPr>
          <a:xfrm flipH="false" flipV="false" rot="0">
            <a:off x="14399014" y="5269533"/>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75" id="75"/>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6" id="76"/>
          <p:cNvSpPr txBox="true"/>
          <p:nvPr/>
        </p:nvSpPr>
        <p:spPr>
          <a:xfrm rot="0">
            <a:off x="92693" y="7561910"/>
            <a:ext cx="3106579"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Input: [1 0 1 0]</a:t>
            </a:r>
          </a:p>
        </p:txBody>
      </p:sp>
      <p:sp>
        <p:nvSpPr>
          <p:cNvPr name="TextBox 77" id="77"/>
          <p:cNvSpPr txBox="true"/>
          <p:nvPr/>
        </p:nvSpPr>
        <p:spPr>
          <a:xfrm rot="0">
            <a:off x="153" y="8287418"/>
            <a:ext cx="6449139"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Actual Output: [1 1 1 0 0 0 1 0]</a:t>
            </a:r>
          </a:p>
        </p:txBody>
      </p:sp>
      <p:sp>
        <p:nvSpPr>
          <p:cNvPr name="TextBox 78" id="78"/>
          <p:cNvSpPr txBox="true"/>
          <p:nvPr/>
        </p:nvSpPr>
        <p:spPr>
          <a:xfrm rot="0">
            <a:off x="92693" y="8950138"/>
            <a:ext cx="6381155"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Output: [1 1 1 0 0 0 1 0 1 1 0 0]</a:t>
            </a:r>
          </a:p>
        </p:txBody>
      </p:sp>
      <p:sp>
        <p:nvSpPr>
          <p:cNvPr name="TextBox 79" id="79"/>
          <p:cNvSpPr txBox="true"/>
          <p:nvPr/>
        </p:nvSpPr>
        <p:spPr>
          <a:xfrm rot="0">
            <a:off x="17623850"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80" id="80"/>
          <p:cNvSpPr txBox="true"/>
          <p:nvPr/>
        </p:nvSpPr>
        <p:spPr>
          <a:xfrm rot="0">
            <a:off x="17946629"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249"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7144"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76200"/>
              <a:ext cx="4816593" cy="651229"/>
            </a:xfrm>
            <a:prstGeom prst="rect">
              <a:avLst/>
            </a:prstGeom>
          </p:spPr>
          <p:txBody>
            <a:bodyPr anchor="ctr" rtlCol="false" tIns="50800" lIns="50800" bIns="50800" rIns="50800"/>
            <a:lstStyle/>
            <a:p>
              <a:pPr algn="ctr">
                <a:lnSpc>
                  <a:spcPts val="8034"/>
                </a:lnSpc>
              </a:pPr>
              <a:r>
                <a:rPr lang="en-US" sz="6180">
                  <a:solidFill>
                    <a:srgbClr val="F6F3EB"/>
                  </a:solidFill>
                  <a:latin typeface="Georgia Pro Bold"/>
                </a:rPr>
                <a:t>     </a:t>
              </a:r>
            </a:p>
          </p:txBody>
        </p:sp>
      </p:grpSp>
      <p:sp>
        <p:nvSpPr>
          <p:cNvPr name="Freeform 8" id="8"/>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717092" y="19050"/>
            <a:ext cx="1084416" cy="1238892"/>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12" id="12"/>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3" id="13"/>
          <p:cNvSpPr txBox="true"/>
          <p:nvPr/>
        </p:nvSpPr>
        <p:spPr>
          <a:xfrm rot="0">
            <a:off x="-7144" y="6938330"/>
            <a:ext cx="18283238" cy="2380615"/>
          </a:xfrm>
          <a:prstGeom prst="rect">
            <a:avLst/>
          </a:prstGeom>
        </p:spPr>
        <p:txBody>
          <a:bodyPr anchor="t" rtlCol="false" tIns="0" lIns="0" bIns="0" rIns="0">
            <a:spAutoFit/>
          </a:bodyPr>
          <a:lstStyle/>
          <a:p>
            <a:pPr marL="734063" indent="-367031" lvl="1">
              <a:lnSpc>
                <a:spcPts val="4760"/>
              </a:lnSpc>
              <a:buFont typeface="Arial"/>
              <a:buChar char="•"/>
            </a:pPr>
            <a:r>
              <a:rPr lang="en-US" sz="3400">
                <a:solidFill>
                  <a:srgbClr val="000000"/>
                </a:solidFill>
                <a:latin typeface="Georgia Pro"/>
              </a:rPr>
              <a:t>Exponent of J - g(d) - The length of the path that merges with the all zero path for the first time.</a:t>
            </a:r>
          </a:p>
          <a:p>
            <a:pPr marL="734063" indent="-367031" lvl="1">
              <a:lnSpc>
                <a:spcPts val="4760"/>
              </a:lnSpc>
              <a:buFont typeface="Arial"/>
              <a:buChar char="•"/>
            </a:pPr>
            <a:r>
              <a:rPr lang="en-US" sz="3400">
                <a:solidFill>
                  <a:srgbClr val="000000"/>
                </a:solidFill>
                <a:latin typeface="Georgia Pro"/>
              </a:rPr>
              <a:t>Exponent of N - f(d) - The number of ones in the input sequence of K- bits.</a:t>
            </a:r>
          </a:p>
          <a:p>
            <a:pPr marL="734063" indent="-367031" lvl="1">
              <a:lnSpc>
                <a:spcPts val="4760"/>
              </a:lnSpc>
              <a:buFont typeface="Arial"/>
              <a:buChar char="•"/>
            </a:pPr>
            <a:r>
              <a:rPr lang="en-US" sz="3400">
                <a:solidFill>
                  <a:srgbClr val="000000"/>
                </a:solidFill>
                <a:latin typeface="Georgia Pro"/>
              </a:rPr>
              <a:t>Exponent of D - d - The number of ones in the output sequence</a:t>
            </a:r>
          </a:p>
        </p:txBody>
      </p:sp>
      <p:sp>
        <p:nvSpPr>
          <p:cNvPr name="TextBox 14" id="14"/>
          <p:cNvSpPr txBox="true"/>
          <p:nvPr/>
        </p:nvSpPr>
        <p:spPr>
          <a:xfrm rot="0">
            <a:off x="16980575" y="288502"/>
            <a:ext cx="576501" cy="661924"/>
          </a:xfrm>
          <a:prstGeom prst="rect">
            <a:avLst/>
          </a:prstGeom>
        </p:spPr>
        <p:txBody>
          <a:bodyPr anchor="t" rtlCol="false" tIns="0" lIns="0" bIns="0" rIns="0">
            <a:spAutoFit/>
          </a:bodyPr>
          <a:lstStyle/>
          <a:p>
            <a:pPr algn="ctr">
              <a:lnSpc>
                <a:spcPts val="5369"/>
              </a:lnSpc>
              <a:spcBef>
                <a:spcPct val="0"/>
              </a:spcBef>
            </a:pPr>
            <a:r>
              <a:rPr lang="en-US" sz="4130">
                <a:solidFill>
                  <a:srgbClr val="000000"/>
                </a:solidFill>
                <a:latin typeface="Open Sauce Bold"/>
              </a:rPr>
              <a:t>21</a:t>
            </a:r>
          </a:p>
        </p:txBody>
      </p:sp>
      <p:sp>
        <p:nvSpPr>
          <p:cNvPr name="TextBox 15" id="15"/>
          <p:cNvSpPr txBox="true"/>
          <p:nvPr/>
        </p:nvSpPr>
        <p:spPr>
          <a:xfrm rot="0">
            <a:off x="153" y="2273398"/>
            <a:ext cx="17801355" cy="7053764"/>
          </a:xfrm>
          <a:prstGeom prst="rect">
            <a:avLst/>
          </a:prstGeom>
        </p:spPr>
        <p:txBody>
          <a:bodyPr anchor="t" rtlCol="false" tIns="0" lIns="0" bIns="0" rIns="0">
            <a:spAutoFit/>
          </a:bodyPr>
          <a:lstStyle/>
          <a:p>
            <a:pPr marL="791867" indent="-395933" lvl="1">
              <a:lnSpc>
                <a:spcPts val="5134"/>
              </a:lnSpc>
              <a:buFont typeface="Arial"/>
              <a:buChar char="•"/>
            </a:pPr>
            <a:r>
              <a:rPr lang="en-US" sz="3667">
                <a:solidFill>
                  <a:srgbClr val="000000"/>
                </a:solidFill>
                <a:latin typeface="Georgia Pro"/>
              </a:rPr>
              <a:t>In convolutional coding, a transfer function describes how the input and output of a convolutional encoder are related. It's a useful tool for analyzing the performance of convolutional codes.</a:t>
            </a:r>
          </a:p>
          <a:p>
            <a:pPr algn="ctr">
              <a:lnSpc>
                <a:spcPts val="5834"/>
              </a:lnSpc>
            </a:pPr>
          </a:p>
          <a:p>
            <a:pPr algn="ctr">
              <a:lnSpc>
                <a:spcPts val="5834"/>
              </a:lnSpc>
            </a:pPr>
          </a:p>
          <a:p>
            <a:pPr algn="ctr">
              <a:lnSpc>
                <a:spcPts val="5834"/>
              </a:lnSpc>
            </a:pPr>
          </a:p>
          <a:p>
            <a:pPr algn="ctr">
              <a:lnSpc>
                <a:spcPts val="5834"/>
              </a:lnSpc>
            </a:pPr>
          </a:p>
          <a:p>
            <a:pPr algn="ctr">
              <a:lnSpc>
                <a:spcPts val="5834"/>
              </a:lnSpc>
            </a:pPr>
            <a:r>
              <a:rPr lang="en-US" sz="4167">
                <a:solidFill>
                  <a:srgbClr val="000000"/>
                </a:solidFill>
                <a:latin typeface="Georgia Pro"/>
              </a:rPr>
              <a:t> </a:t>
            </a:r>
          </a:p>
          <a:p>
            <a:pPr algn="ctr">
              <a:lnSpc>
                <a:spcPts val="5834"/>
              </a:lnSpc>
            </a:pPr>
          </a:p>
          <a:p>
            <a:pPr algn="ctr">
              <a:lnSpc>
                <a:spcPts val="5834"/>
              </a:lnSpc>
            </a:pPr>
          </a:p>
        </p:txBody>
      </p:sp>
      <p:grpSp>
        <p:nvGrpSpPr>
          <p:cNvPr name="Group 16" id="16"/>
          <p:cNvGrpSpPr/>
          <p:nvPr/>
        </p:nvGrpSpPr>
        <p:grpSpPr>
          <a:xfrm rot="0">
            <a:off x="2568709" y="4678263"/>
            <a:ext cx="9306555" cy="1722320"/>
            <a:chOff x="0" y="0"/>
            <a:chExt cx="12408740" cy="2296427"/>
          </a:xfrm>
        </p:grpSpPr>
        <p:sp>
          <p:nvSpPr>
            <p:cNvPr name="Freeform 17" id="17"/>
            <p:cNvSpPr/>
            <p:nvPr/>
          </p:nvSpPr>
          <p:spPr>
            <a:xfrm flipH="false" flipV="false" rot="0">
              <a:off x="7155238" y="430087"/>
              <a:ext cx="1065402" cy="1079137"/>
            </a:xfrm>
            <a:custGeom>
              <a:avLst/>
              <a:gdLst/>
              <a:ahLst/>
              <a:cxnLst/>
              <a:rect r="r" b="b" t="t" l="l"/>
              <a:pathLst>
                <a:path h="1079137" w="1065402">
                  <a:moveTo>
                    <a:pt x="0" y="0"/>
                  </a:moveTo>
                  <a:lnTo>
                    <a:pt x="1065403" y="0"/>
                  </a:lnTo>
                  <a:lnTo>
                    <a:pt x="1065403" y="1079136"/>
                  </a:lnTo>
                  <a:lnTo>
                    <a:pt x="0" y="1079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7394561" y="0"/>
              <a:ext cx="586757" cy="325737"/>
            </a:xfrm>
            <a:custGeom>
              <a:avLst/>
              <a:gdLst/>
              <a:ahLst/>
              <a:cxnLst/>
              <a:rect r="r" b="b" t="t" l="l"/>
              <a:pathLst>
                <a:path h="325737" w="586757">
                  <a:moveTo>
                    <a:pt x="0" y="0"/>
                  </a:moveTo>
                  <a:lnTo>
                    <a:pt x="586757" y="0"/>
                  </a:lnTo>
                  <a:lnTo>
                    <a:pt x="586757" y="325737"/>
                  </a:lnTo>
                  <a:lnTo>
                    <a:pt x="0" y="325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559008"/>
              <a:ext cx="10530657"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T (D, N, J) = </a:t>
              </a:r>
            </a:p>
          </p:txBody>
        </p:sp>
        <p:sp>
          <p:nvSpPr>
            <p:cNvPr name="TextBox 20" id="20"/>
            <p:cNvSpPr txBox="true"/>
            <p:nvPr/>
          </p:nvSpPr>
          <p:spPr>
            <a:xfrm rot="0">
              <a:off x="8371374" y="355808"/>
              <a:ext cx="52705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a</a:t>
              </a:r>
            </a:p>
          </p:txBody>
        </p:sp>
        <p:sp>
          <p:nvSpPr>
            <p:cNvPr name="TextBox 21" id="21"/>
            <p:cNvSpPr txBox="true"/>
            <p:nvPr/>
          </p:nvSpPr>
          <p:spPr>
            <a:xfrm rot="0">
              <a:off x="8832384" y="728355"/>
              <a:ext cx="303212"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d</a:t>
              </a:r>
            </a:p>
          </p:txBody>
        </p:sp>
        <p:sp>
          <p:nvSpPr>
            <p:cNvPr name="TextBox 22" id="22"/>
            <p:cNvSpPr txBox="true"/>
            <p:nvPr/>
          </p:nvSpPr>
          <p:spPr>
            <a:xfrm rot="0">
              <a:off x="9054078" y="406821"/>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23" id="23"/>
            <p:cNvSpPr txBox="true"/>
            <p:nvPr/>
          </p:nvSpPr>
          <p:spPr>
            <a:xfrm rot="0">
              <a:off x="9816951" y="406821"/>
              <a:ext cx="627697"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N</a:t>
              </a:r>
            </a:p>
          </p:txBody>
        </p:sp>
        <p:sp>
          <p:nvSpPr>
            <p:cNvPr name="TextBox 24" id="24"/>
            <p:cNvSpPr txBox="true"/>
            <p:nvPr/>
          </p:nvSpPr>
          <p:spPr>
            <a:xfrm rot="0">
              <a:off x="9670187" y="287637"/>
              <a:ext cx="303212"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d</a:t>
              </a:r>
            </a:p>
          </p:txBody>
        </p:sp>
        <p:sp>
          <p:nvSpPr>
            <p:cNvPr name="TextBox 25" id="25"/>
            <p:cNvSpPr txBox="true"/>
            <p:nvPr/>
          </p:nvSpPr>
          <p:spPr>
            <a:xfrm rot="0">
              <a:off x="10367099" y="252137"/>
              <a:ext cx="889794"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 f(d)</a:t>
              </a:r>
            </a:p>
          </p:txBody>
        </p:sp>
        <p:sp>
          <p:nvSpPr>
            <p:cNvPr name="TextBox 26" id="26"/>
            <p:cNvSpPr txBox="true"/>
            <p:nvPr/>
          </p:nvSpPr>
          <p:spPr>
            <a:xfrm rot="0">
              <a:off x="11231767" y="476881"/>
              <a:ext cx="241776"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27" id="27"/>
            <p:cNvSpPr txBox="true"/>
            <p:nvPr/>
          </p:nvSpPr>
          <p:spPr>
            <a:xfrm rot="0">
              <a:off x="11384167" y="252137"/>
              <a:ext cx="1024573"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 g(d)</a:t>
              </a:r>
            </a:p>
          </p:txBody>
        </p:sp>
        <p:sp>
          <p:nvSpPr>
            <p:cNvPr name="TextBox 28" id="28"/>
            <p:cNvSpPr txBox="true"/>
            <p:nvPr/>
          </p:nvSpPr>
          <p:spPr>
            <a:xfrm rot="0">
              <a:off x="6838087" y="1471123"/>
              <a:ext cx="1382554" cy="671011"/>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Alice Bold Italics"/>
                </a:rPr>
                <a:t> d = d</a:t>
              </a:r>
            </a:p>
          </p:txBody>
        </p:sp>
        <p:sp>
          <p:nvSpPr>
            <p:cNvPr name="TextBox 29" id="29"/>
            <p:cNvSpPr txBox="true"/>
            <p:nvPr/>
          </p:nvSpPr>
          <p:spPr>
            <a:xfrm rot="0">
              <a:off x="8134201" y="1731249"/>
              <a:ext cx="1001395" cy="56517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Alice Bold Italics"/>
                </a:rPr>
                <a:t> free</a:t>
              </a:r>
            </a:p>
          </p:txBody>
        </p:sp>
      </p:grpSp>
      <p:sp>
        <p:nvSpPr>
          <p:cNvPr name="TextBox 30" id="30"/>
          <p:cNvSpPr txBox="true"/>
          <p:nvPr/>
        </p:nvSpPr>
        <p:spPr>
          <a:xfrm rot="0">
            <a:off x="5401600" y="688896"/>
            <a:ext cx="7817406" cy="830284"/>
          </a:xfrm>
          <a:prstGeom prst="rect">
            <a:avLst/>
          </a:prstGeom>
        </p:spPr>
        <p:txBody>
          <a:bodyPr anchor="t" rtlCol="false" tIns="0" lIns="0" bIns="0" rIns="0">
            <a:spAutoFit/>
          </a:bodyPr>
          <a:lstStyle/>
          <a:p>
            <a:pPr algn="ctr">
              <a:lnSpc>
                <a:spcPts val="6660"/>
              </a:lnSpc>
              <a:spcBef>
                <a:spcPct val="0"/>
              </a:spcBef>
            </a:pPr>
            <a:r>
              <a:rPr lang="en-US" sz="5123">
                <a:solidFill>
                  <a:srgbClr val="FFFAEB"/>
                </a:solidFill>
                <a:latin typeface="Georgia Pro Bold"/>
              </a:rPr>
              <a:t>TRANSFER FUNCTION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54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22</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788553" y="2349598"/>
            <a:ext cx="6499447" cy="6799693"/>
          </a:xfrm>
          <a:custGeom>
            <a:avLst/>
            <a:gdLst/>
            <a:ahLst/>
            <a:cxnLst/>
            <a:rect r="r" b="b" t="t" l="l"/>
            <a:pathLst>
              <a:path h="6799693" w="6499447">
                <a:moveTo>
                  <a:pt x="0" y="0"/>
                </a:moveTo>
                <a:lnTo>
                  <a:pt x="6499447" y="0"/>
                </a:lnTo>
                <a:lnTo>
                  <a:pt x="6499447" y="6799692"/>
                </a:lnTo>
                <a:lnTo>
                  <a:pt x="0" y="6799692"/>
                </a:lnTo>
                <a:lnTo>
                  <a:pt x="0" y="0"/>
                </a:lnTo>
                <a:close/>
              </a:path>
            </a:pathLst>
          </a:custGeom>
          <a:blipFill>
            <a:blip r:embed="rId4"/>
            <a:stretch>
              <a:fillRect l="0" t="-4401" r="0" b="0"/>
            </a:stretch>
          </a:blipFill>
        </p:spPr>
      </p:sp>
      <p:sp>
        <p:nvSpPr>
          <p:cNvPr name="Freeform 15" id="15"/>
          <p:cNvSpPr/>
          <p:nvPr/>
        </p:nvSpPr>
        <p:spPr>
          <a:xfrm flipH="false" flipV="false" rot="0">
            <a:off x="15823683" y="7860359"/>
            <a:ext cx="6141285" cy="2080158"/>
          </a:xfrm>
          <a:custGeom>
            <a:avLst/>
            <a:gdLst/>
            <a:ahLst/>
            <a:cxnLst/>
            <a:rect r="r" b="b" t="t" l="l"/>
            <a:pathLst>
              <a:path h="2080158" w="6141285">
                <a:moveTo>
                  <a:pt x="0" y="0"/>
                </a:moveTo>
                <a:lnTo>
                  <a:pt x="6141285" y="0"/>
                </a:lnTo>
                <a:lnTo>
                  <a:pt x="6141285" y="2080159"/>
                </a:lnTo>
                <a:lnTo>
                  <a:pt x="0" y="208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0" y="2183312"/>
            <a:ext cx="5671831" cy="7477171"/>
          </a:xfrm>
          <a:custGeom>
            <a:avLst/>
            <a:gdLst/>
            <a:ahLst/>
            <a:cxnLst/>
            <a:rect r="r" b="b" t="t" l="l"/>
            <a:pathLst>
              <a:path h="7477171" w="5671831">
                <a:moveTo>
                  <a:pt x="0" y="0"/>
                </a:moveTo>
                <a:lnTo>
                  <a:pt x="5671831" y="0"/>
                </a:lnTo>
                <a:lnTo>
                  <a:pt x="5671831" y="7477171"/>
                </a:lnTo>
                <a:lnTo>
                  <a:pt x="0" y="7477171"/>
                </a:lnTo>
                <a:lnTo>
                  <a:pt x="0" y="0"/>
                </a:lnTo>
                <a:close/>
              </a:path>
            </a:pathLst>
          </a:custGeom>
          <a:blipFill>
            <a:blip r:embed="rId7"/>
            <a:stretch>
              <a:fillRect l="-1412" t="-488" r="-178" b="0"/>
            </a:stretch>
          </a:blipFill>
        </p:spPr>
      </p:sp>
      <p:sp>
        <p:nvSpPr>
          <p:cNvPr name="Freeform 17" id="17"/>
          <p:cNvSpPr/>
          <p:nvPr/>
        </p:nvSpPr>
        <p:spPr>
          <a:xfrm flipH="false" flipV="false" rot="0">
            <a:off x="5671831" y="3935200"/>
            <a:ext cx="6116722" cy="3628488"/>
          </a:xfrm>
          <a:custGeom>
            <a:avLst/>
            <a:gdLst/>
            <a:ahLst/>
            <a:cxnLst/>
            <a:rect r="r" b="b" t="t" l="l"/>
            <a:pathLst>
              <a:path h="3628488" w="6116722">
                <a:moveTo>
                  <a:pt x="0" y="0"/>
                </a:moveTo>
                <a:lnTo>
                  <a:pt x="6116722" y="0"/>
                </a:lnTo>
                <a:lnTo>
                  <a:pt x="6116722" y="3628488"/>
                </a:lnTo>
                <a:lnTo>
                  <a:pt x="0" y="3628488"/>
                </a:lnTo>
                <a:lnTo>
                  <a:pt x="0" y="0"/>
                </a:lnTo>
                <a:close/>
              </a:path>
            </a:pathLst>
          </a:custGeom>
          <a:blipFill>
            <a:blip r:embed="rId8"/>
            <a:stretch>
              <a:fillRect l="0" t="-432" r="-4355" b="-1673"/>
            </a:stretch>
          </a:blipFill>
        </p:spPr>
      </p:sp>
      <p:sp>
        <p:nvSpPr>
          <p:cNvPr name="TextBox 18" id="18"/>
          <p:cNvSpPr txBox="true"/>
          <p:nvPr/>
        </p:nvSpPr>
        <p:spPr>
          <a:xfrm rot="0">
            <a:off x="0" y="728584"/>
            <a:ext cx="18288000" cy="707094"/>
          </a:xfrm>
          <a:prstGeom prst="rect">
            <a:avLst/>
          </a:prstGeom>
        </p:spPr>
        <p:txBody>
          <a:bodyPr anchor="t" rtlCol="false" tIns="0" lIns="0" bIns="0" rIns="0">
            <a:spAutoFit/>
          </a:bodyPr>
          <a:lstStyle/>
          <a:p>
            <a:pPr algn="ctr">
              <a:lnSpc>
                <a:spcPts val="5620"/>
              </a:lnSpc>
              <a:spcBef>
                <a:spcPct val="0"/>
              </a:spcBef>
            </a:pPr>
            <a:r>
              <a:rPr lang="en-US" sz="4323">
                <a:solidFill>
                  <a:srgbClr val="FFFAEB"/>
                </a:solidFill>
                <a:latin typeface="Georgia Pro Bold"/>
              </a:rPr>
              <a:t>For R=1/2 , k=1, n=2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905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57150"/>
              <a:ext cx="4816593" cy="632179"/>
            </a:xfrm>
            <a:prstGeom prst="rect">
              <a:avLst/>
            </a:prstGeom>
          </p:spPr>
          <p:txBody>
            <a:bodyPr anchor="ctr" rtlCol="false" tIns="50800" lIns="50800" bIns="50800" rIns="50800"/>
            <a:lstStyle/>
            <a:p>
              <a:pPr algn="ctr">
                <a:lnSpc>
                  <a:spcPts val="7149"/>
                </a:lnSpc>
              </a:pPr>
              <a:r>
                <a:rPr lang="en-US" sz="5499">
                  <a:solidFill>
                    <a:srgbClr val="FFFFFF"/>
                  </a:solidFill>
                  <a:latin typeface="Open Sauce"/>
                </a:rPr>
                <a:t>   </a:t>
              </a: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23</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5933925" y="746851"/>
            <a:ext cx="6420149" cy="680085"/>
          </a:xfrm>
          <a:prstGeom prst="rect">
            <a:avLst/>
          </a:prstGeom>
        </p:spPr>
        <p:txBody>
          <a:bodyPr anchor="t" rtlCol="false" tIns="0" lIns="0" bIns="0" rIns="0">
            <a:spAutoFit/>
          </a:bodyPr>
          <a:lstStyle/>
          <a:p>
            <a:pPr algn="ctr">
              <a:lnSpc>
                <a:spcPts val="5459"/>
              </a:lnSpc>
              <a:spcBef>
                <a:spcPct val="0"/>
              </a:spcBef>
            </a:pPr>
            <a:r>
              <a:rPr lang="en-US" sz="4199">
                <a:solidFill>
                  <a:srgbClr val="FFFAEB"/>
                </a:solidFill>
                <a:latin typeface="Georgia Pro Bold"/>
              </a:rPr>
              <a:t>For R=1/2</a:t>
            </a:r>
            <a:r>
              <a:rPr lang="en-US" sz="4199">
                <a:solidFill>
                  <a:srgbClr val="FFFAEB"/>
                </a:solidFill>
                <a:latin typeface="Georgia Pro Bold"/>
              </a:rPr>
              <a:t>, k=1, n=2</a:t>
            </a:r>
          </a:p>
        </p:txBody>
      </p:sp>
      <p:sp>
        <p:nvSpPr>
          <p:cNvPr name="TextBox 15" id="15"/>
          <p:cNvSpPr txBox="true"/>
          <p:nvPr/>
        </p:nvSpPr>
        <p:spPr>
          <a:xfrm rot="0">
            <a:off x="261651" y="8763560"/>
            <a:ext cx="15565755" cy="632460"/>
          </a:xfrm>
          <a:prstGeom prst="rect">
            <a:avLst/>
          </a:prstGeom>
        </p:spPr>
        <p:txBody>
          <a:bodyPr anchor="t" rtlCol="false" tIns="0" lIns="0" bIns="0" rIns="0">
            <a:spAutoFit/>
          </a:bodyPr>
          <a:lstStyle/>
          <a:p>
            <a:pPr algn="ctr">
              <a:lnSpc>
                <a:spcPts val="5039"/>
              </a:lnSpc>
            </a:pPr>
            <a:r>
              <a:rPr lang="en-US" sz="3599">
                <a:solidFill>
                  <a:srgbClr val="000000"/>
                </a:solidFill>
                <a:latin typeface="Georgia Pro"/>
              </a:rPr>
              <a:t>Minimum non-zero exponent of D gives the minimum hamming distance</a:t>
            </a:r>
          </a:p>
        </p:txBody>
      </p:sp>
      <p:sp>
        <p:nvSpPr>
          <p:cNvPr name="TextBox 16" id="16"/>
          <p:cNvSpPr txBox="true"/>
          <p:nvPr/>
        </p:nvSpPr>
        <p:spPr>
          <a:xfrm rot="0">
            <a:off x="-3211680" y="8112050"/>
            <a:ext cx="15565755" cy="632460"/>
          </a:xfrm>
          <a:prstGeom prst="rect">
            <a:avLst/>
          </a:prstGeom>
        </p:spPr>
        <p:txBody>
          <a:bodyPr anchor="t" rtlCol="false" tIns="0" lIns="0" bIns="0" rIns="0">
            <a:spAutoFit/>
          </a:bodyPr>
          <a:lstStyle/>
          <a:p>
            <a:pPr algn="ctr">
              <a:lnSpc>
                <a:spcPts val="5039"/>
              </a:lnSpc>
            </a:pPr>
            <a:r>
              <a:rPr lang="en-US" sz="3599">
                <a:solidFill>
                  <a:srgbClr val="000000"/>
                </a:solidFill>
                <a:latin typeface="Georgia Pro"/>
              </a:rPr>
              <a:t>Provides the properties of all the paths</a:t>
            </a:r>
          </a:p>
        </p:txBody>
      </p:sp>
      <p:grpSp>
        <p:nvGrpSpPr>
          <p:cNvPr name="Group 17" id="17"/>
          <p:cNvGrpSpPr/>
          <p:nvPr/>
        </p:nvGrpSpPr>
        <p:grpSpPr>
          <a:xfrm rot="0">
            <a:off x="1028700" y="2579486"/>
            <a:ext cx="11780766" cy="804146"/>
            <a:chOff x="0" y="0"/>
            <a:chExt cx="15707687" cy="1072194"/>
          </a:xfrm>
        </p:grpSpPr>
        <p:sp>
          <p:nvSpPr>
            <p:cNvPr name="TextBox 18" id="18"/>
            <p:cNvSpPr txBox="true"/>
            <p:nvPr/>
          </p:nvSpPr>
          <p:spPr>
            <a:xfrm rot="0">
              <a:off x="0" y="113048"/>
              <a:ext cx="439008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T (D, N, J) = D</a:t>
              </a:r>
            </a:p>
          </p:txBody>
        </p:sp>
        <p:sp>
          <p:nvSpPr>
            <p:cNvPr name="TextBox 19" id="19"/>
            <p:cNvSpPr txBox="true"/>
            <p:nvPr/>
          </p:nvSpPr>
          <p:spPr>
            <a:xfrm rot="0">
              <a:off x="4062638"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5</a:t>
              </a:r>
            </a:p>
          </p:txBody>
        </p:sp>
        <p:sp>
          <p:nvSpPr>
            <p:cNvPr name="TextBox 20" id="20"/>
            <p:cNvSpPr txBox="true"/>
            <p:nvPr/>
          </p:nvSpPr>
          <p:spPr>
            <a:xfrm rot="0">
              <a:off x="4363780" y="113048"/>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21" id="21"/>
            <p:cNvSpPr txBox="true"/>
            <p:nvPr/>
          </p:nvSpPr>
          <p:spPr>
            <a:xfrm rot="0">
              <a:off x="5174562" y="113048"/>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22" id="22"/>
            <p:cNvSpPr txBox="true"/>
            <p:nvPr/>
          </p:nvSpPr>
          <p:spPr>
            <a:xfrm rot="0">
              <a:off x="5309140"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3</a:t>
              </a:r>
            </a:p>
          </p:txBody>
        </p:sp>
        <p:sp>
          <p:nvSpPr>
            <p:cNvPr name="TextBox 23" id="23"/>
            <p:cNvSpPr txBox="true"/>
            <p:nvPr/>
          </p:nvSpPr>
          <p:spPr>
            <a:xfrm rot="0">
              <a:off x="5708284" y="113048"/>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24" id="24"/>
            <p:cNvSpPr txBox="true"/>
            <p:nvPr/>
          </p:nvSpPr>
          <p:spPr>
            <a:xfrm rot="0">
              <a:off x="6749149"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6</a:t>
              </a:r>
            </a:p>
          </p:txBody>
        </p:sp>
        <p:sp>
          <p:nvSpPr>
            <p:cNvPr name="TextBox 25" id="25"/>
            <p:cNvSpPr txBox="true"/>
            <p:nvPr/>
          </p:nvSpPr>
          <p:spPr>
            <a:xfrm rot="0">
              <a:off x="7050291" y="113048"/>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26" id="26"/>
            <p:cNvSpPr txBox="true"/>
            <p:nvPr/>
          </p:nvSpPr>
          <p:spPr>
            <a:xfrm rot="0">
              <a:off x="7636671"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2</a:t>
              </a:r>
            </a:p>
          </p:txBody>
        </p:sp>
        <p:sp>
          <p:nvSpPr>
            <p:cNvPr name="TextBox 27" id="27"/>
            <p:cNvSpPr txBox="true"/>
            <p:nvPr/>
          </p:nvSpPr>
          <p:spPr>
            <a:xfrm rot="0">
              <a:off x="8080569" y="113048"/>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28" id="28"/>
            <p:cNvSpPr txBox="true"/>
            <p:nvPr/>
          </p:nvSpPr>
          <p:spPr>
            <a:xfrm rot="0">
              <a:off x="8307986"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4</a:t>
              </a:r>
            </a:p>
          </p:txBody>
        </p:sp>
        <p:sp>
          <p:nvSpPr>
            <p:cNvPr name="TextBox 29" id="29"/>
            <p:cNvSpPr txBox="true"/>
            <p:nvPr/>
          </p:nvSpPr>
          <p:spPr>
            <a:xfrm rot="0">
              <a:off x="8472203" y="186440"/>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30" id="30"/>
            <p:cNvSpPr txBox="true"/>
            <p:nvPr/>
          </p:nvSpPr>
          <p:spPr>
            <a:xfrm rot="0">
              <a:off x="9513067"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6</a:t>
              </a:r>
            </a:p>
          </p:txBody>
        </p:sp>
        <p:sp>
          <p:nvSpPr>
            <p:cNvPr name="TextBox 31" id="31"/>
            <p:cNvSpPr txBox="true"/>
            <p:nvPr/>
          </p:nvSpPr>
          <p:spPr>
            <a:xfrm rot="0">
              <a:off x="9814209" y="186440"/>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32" id="32"/>
            <p:cNvSpPr txBox="true"/>
            <p:nvPr/>
          </p:nvSpPr>
          <p:spPr>
            <a:xfrm rot="0">
              <a:off x="10400590"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2</a:t>
              </a:r>
            </a:p>
          </p:txBody>
        </p:sp>
        <p:sp>
          <p:nvSpPr>
            <p:cNvPr name="TextBox 33" id="33"/>
            <p:cNvSpPr txBox="true"/>
            <p:nvPr/>
          </p:nvSpPr>
          <p:spPr>
            <a:xfrm rot="0">
              <a:off x="10844488" y="186440"/>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34" id="34"/>
            <p:cNvSpPr txBox="true"/>
            <p:nvPr/>
          </p:nvSpPr>
          <p:spPr>
            <a:xfrm rot="0">
              <a:off x="11346269" y="193384"/>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35" id="35"/>
            <p:cNvSpPr txBox="true"/>
            <p:nvPr/>
          </p:nvSpPr>
          <p:spPr>
            <a:xfrm rot="0">
              <a:off x="12387134" y="42236"/>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7</a:t>
              </a:r>
            </a:p>
          </p:txBody>
        </p:sp>
        <p:sp>
          <p:nvSpPr>
            <p:cNvPr name="TextBox 36" id="36"/>
            <p:cNvSpPr txBox="true"/>
            <p:nvPr/>
          </p:nvSpPr>
          <p:spPr>
            <a:xfrm rot="0">
              <a:off x="12688276" y="193384"/>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37" id="37"/>
            <p:cNvSpPr txBox="true"/>
            <p:nvPr/>
          </p:nvSpPr>
          <p:spPr>
            <a:xfrm rot="0">
              <a:off x="13274657" y="42236"/>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 3</a:t>
              </a:r>
            </a:p>
          </p:txBody>
        </p:sp>
        <p:sp>
          <p:nvSpPr>
            <p:cNvPr name="TextBox 38" id="38"/>
            <p:cNvSpPr txBox="true"/>
            <p:nvPr/>
          </p:nvSpPr>
          <p:spPr>
            <a:xfrm rot="0">
              <a:off x="13718554" y="193384"/>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39" id="39"/>
            <p:cNvSpPr txBox="true"/>
            <p:nvPr/>
          </p:nvSpPr>
          <p:spPr>
            <a:xfrm rot="0">
              <a:off x="13853132" y="115628"/>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 5</a:t>
              </a:r>
            </a:p>
          </p:txBody>
        </p:sp>
        <p:sp>
          <p:nvSpPr>
            <p:cNvPr name="TextBox 40" id="40"/>
            <p:cNvSpPr txBox="true"/>
            <p:nvPr/>
          </p:nvSpPr>
          <p:spPr>
            <a:xfrm rot="0">
              <a:off x="14438423" y="113048"/>
              <a:ext cx="543036"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a:t>
              </a:r>
            </a:p>
          </p:txBody>
        </p:sp>
        <p:sp>
          <p:nvSpPr>
            <p:cNvPr name="TextBox 41" id="41"/>
            <p:cNvSpPr txBox="true"/>
            <p:nvPr/>
          </p:nvSpPr>
          <p:spPr>
            <a:xfrm rot="0">
              <a:off x="15083232" y="193384"/>
              <a:ext cx="6244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a:rPr>
                <a:t> ...</a:t>
              </a:r>
            </a:p>
          </p:txBody>
        </p:sp>
        <p:sp>
          <p:nvSpPr>
            <p:cNvPr name="TextBox 42" id="42"/>
            <p:cNvSpPr txBox="true"/>
            <p:nvPr/>
          </p:nvSpPr>
          <p:spPr>
            <a:xfrm rot="0">
              <a:off x="11007814"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5</a:t>
              </a:r>
            </a:p>
          </p:txBody>
        </p:sp>
      </p:grpSp>
      <p:sp>
        <p:nvSpPr>
          <p:cNvPr name="TextBox 43" id="43"/>
          <p:cNvSpPr txBox="true"/>
          <p:nvPr/>
        </p:nvSpPr>
        <p:spPr>
          <a:xfrm rot="0">
            <a:off x="261651" y="7488145"/>
            <a:ext cx="8619093" cy="597524"/>
          </a:xfrm>
          <a:prstGeom prst="rect">
            <a:avLst/>
          </a:prstGeom>
        </p:spPr>
        <p:txBody>
          <a:bodyPr anchor="t" rtlCol="false" tIns="0" lIns="0" bIns="0" rIns="0">
            <a:spAutoFit/>
          </a:bodyPr>
          <a:lstStyle/>
          <a:p>
            <a:pPr algn="ctr" marL="750349" indent="-375175" lvl="1">
              <a:lnSpc>
                <a:spcPts val="4865"/>
              </a:lnSpc>
              <a:buFont typeface="Arial"/>
              <a:buChar char="•"/>
            </a:pPr>
            <a:r>
              <a:rPr lang="en-US" sz="3475">
                <a:solidFill>
                  <a:srgbClr val="000000"/>
                </a:solidFill>
                <a:latin typeface="Georgia Pro Bold"/>
              </a:rPr>
              <a:t>Properties of transfer function :-</a:t>
            </a:r>
          </a:p>
        </p:txBody>
      </p:sp>
      <p:grpSp>
        <p:nvGrpSpPr>
          <p:cNvPr name="Group 44" id="44"/>
          <p:cNvGrpSpPr/>
          <p:nvPr/>
        </p:nvGrpSpPr>
        <p:grpSpPr>
          <a:xfrm rot="0">
            <a:off x="1608872" y="3661061"/>
            <a:ext cx="12288803" cy="2179260"/>
            <a:chOff x="0" y="0"/>
            <a:chExt cx="16385070" cy="2905679"/>
          </a:xfrm>
        </p:grpSpPr>
        <p:sp>
          <p:nvSpPr>
            <p:cNvPr name="TextBox 45" id="45"/>
            <p:cNvSpPr txBox="true"/>
            <p:nvPr/>
          </p:nvSpPr>
          <p:spPr>
            <a:xfrm rot="0">
              <a:off x="6726599" y="594013"/>
              <a:ext cx="27195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b</a:t>
              </a:r>
            </a:p>
          </p:txBody>
        </p:sp>
        <p:sp>
          <p:nvSpPr>
            <p:cNvPr name="TextBox 46" id="46"/>
            <p:cNvSpPr txBox="true"/>
            <p:nvPr/>
          </p:nvSpPr>
          <p:spPr>
            <a:xfrm rot="0">
              <a:off x="3257089" y="1199832"/>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47" id="47"/>
            <p:cNvSpPr txBox="true"/>
            <p:nvPr/>
          </p:nvSpPr>
          <p:spPr>
            <a:xfrm rot="0">
              <a:off x="10154031" y="616983"/>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48" id="48"/>
            <p:cNvSpPr txBox="true"/>
            <p:nvPr/>
          </p:nvSpPr>
          <p:spPr>
            <a:xfrm rot="0">
              <a:off x="11988483" y="155114"/>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49" id="49"/>
            <p:cNvSpPr txBox="true"/>
            <p:nvPr/>
          </p:nvSpPr>
          <p:spPr>
            <a:xfrm rot="0">
              <a:off x="12410824" y="-25069"/>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4</a:t>
              </a:r>
            </a:p>
          </p:txBody>
        </p:sp>
        <p:sp>
          <p:nvSpPr>
            <p:cNvPr name="TextBox 50" id="50"/>
            <p:cNvSpPr txBox="true"/>
            <p:nvPr/>
          </p:nvSpPr>
          <p:spPr>
            <a:xfrm rot="0">
              <a:off x="13353649" y="96058"/>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51" id="51"/>
            <p:cNvSpPr txBox="true"/>
            <p:nvPr/>
          </p:nvSpPr>
          <p:spPr>
            <a:xfrm rot="0">
              <a:off x="13753858" y="96058"/>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X</a:t>
              </a:r>
            </a:p>
          </p:txBody>
        </p:sp>
        <p:sp>
          <p:nvSpPr>
            <p:cNvPr name="TextBox 52" id="52"/>
            <p:cNvSpPr txBox="true"/>
            <p:nvPr/>
          </p:nvSpPr>
          <p:spPr>
            <a:xfrm rot="0">
              <a:off x="12771422" y="155114"/>
              <a:ext cx="45227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AutoShape 53" id="53"/>
            <p:cNvSpPr/>
            <p:nvPr/>
          </p:nvSpPr>
          <p:spPr>
            <a:xfrm>
              <a:off x="11069387" y="1053030"/>
              <a:ext cx="5315607" cy="15933"/>
            </a:xfrm>
            <a:prstGeom prst="line">
              <a:avLst/>
            </a:prstGeom>
            <a:ln cap="flat" w="50800">
              <a:solidFill>
                <a:srgbClr val="010101"/>
              </a:solidFill>
              <a:prstDash val="solid"/>
              <a:headEnd type="none" len="sm" w="sm"/>
              <a:tailEnd type="none" len="sm" w="sm"/>
            </a:ln>
          </p:spPr>
        </p:sp>
        <p:sp>
          <p:nvSpPr>
            <p:cNvPr name="TextBox 54" id="54"/>
            <p:cNvSpPr txBox="true"/>
            <p:nvPr/>
          </p:nvSpPr>
          <p:spPr>
            <a:xfrm rot="0">
              <a:off x="11539604" y="1105277"/>
              <a:ext cx="85407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X</a:t>
              </a:r>
            </a:p>
          </p:txBody>
        </p:sp>
        <p:sp>
          <p:nvSpPr>
            <p:cNvPr name="TextBox 55" id="55"/>
            <p:cNvSpPr txBox="true"/>
            <p:nvPr/>
          </p:nvSpPr>
          <p:spPr>
            <a:xfrm rot="0">
              <a:off x="12577377" y="1105277"/>
              <a:ext cx="1857693"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N J X</a:t>
              </a:r>
            </a:p>
          </p:txBody>
        </p:sp>
        <p:sp>
          <p:nvSpPr>
            <p:cNvPr name="TextBox 56" id="56"/>
            <p:cNvSpPr txBox="true"/>
            <p:nvPr/>
          </p:nvSpPr>
          <p:spPr>
            <a:xfrm rot="0">
              <a:off x="14475108" y="1487349"/>
              <a:ext cx="225266" cy="509121"/>
            </a:xfrm>
            <a:prstGeom prst="rect">
              <a:avLst/>
            </a:prstGeom>
          </p:spPr>
          <p:txBody>
            <a:bodyPr anchor="t" rtlCol="false" tIns="0" lIns="0" bIns="0" rIns="0">
              <a:spAutoFit/>
            </a:bodyPr>
            <a:lstStyle/>
            <a:p>
              <a:pPr algn="ctr">
                <a:lnSpc>
                  <a:spcPts val="3082"/>
                </a:lnSpc>
                <a:spcBef>
                  <a:spcPct val="0"/>
                </a:spcBef>
              </a:pPr>
              <a:r>
                <a:rPr lang="en-US" sz="2371">
                  <a:solidFill>
                    <a:srgbClr val="000000"/>
                  </a:solidFill>
                  <a:latin typeface="Alice Bold Italics"/>
                </a:rPr>
                <a:t>b</a:t>
              </a:r>
            </a:p>
          </p:txBody>
        </p:sp>
        <p:sp>
          <p:nvSpPr>
            <p:cNvPr name="TextBox 57" id="57"/>
            <p:cNvSpPr txBox="true"/>
            <p:nvPr/>
          </p:nvSpPr>
          <p:spPr>
            <a:xfrm rot="0">
              <a:off x="14725553" y="1114802"/>
              <a:ext cx="182245"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t>
              </a:r>
            </a:p>
          </p:txBody>
        </p:sp>
        <p:sp>
          <p:nvSpPr>
            <p:cNvPr name="TextBox 58" id="58"/>
            <p:cNvSpPr txBox="true"/>
            <p:nvPr/>
          </p:nvSpPr>
          <p:spPr>
            <a:xfrm rot="0">
              <a:off x="14173593" y="474625"/>
              <a:ext cx="27195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b</a:t>
              </a:r>
            </a:p>
          </p:txBody>
        </p:sp>
        <p:sp>
          <p:nvSpPr>
            <p:cNvPr name="TextBox 59" id="59"/>
            <p:cNvSpPr txBox="true"/>
            <p:nvPr/>
          </p:nvSpPr>
          <p:spPr>
            <a:xfrm rot="0">
              <a:off x="167085" y="207481"/>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60" id="60"/>
            <p:cNvSpPr txBox="true"/>
            <p:nvPr/>
          </p:nvSpPr>
          <p:spPr>
            <a:xfrm rot="0">
              <a:off x="670226" y="519661"/>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61" id="61"/>
            <p:cNvSpPr txBox="true"/>
            <p:nvPr/>
          </p:nvSpPr>
          <p:spPr>
            <a:xfrm rot="0">
              <a:off x="1065953" y="420589"/>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TextBox 62" id="62"/>
            <p:cNvSpPr txBox="true"/>
            <p:nvPr/>
          </p:nvSpPr>
          <p:spPr>
            <a:xfrm rot="0">
              <a:off x="167085" y="1095510"/>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63" id="63"/>
            <p:cNvSpPr txBox="true"/>
            <p:nvPr/>
          </p:nvSpPr>
          <p:spPr>
            <a:xfrm rot="0">
              <a:off x="670226" y="1407690"/>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64" id="64"/>
            <p:cNvSpPr txBox="true"/>
            <p:nvPr/>
          </p:nvSpPr>
          <p:spPr>
            <a:xfrm rot="0">
              <a:off x="1065953" y="945596"/>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AutoShape 65" id="65"/>
            <p:cNvSpPr/>
            <p:nvPr/>
          </p:nvSpPr>
          <p:spPr>
            <a:xfrm>
              <a:off x="0" y="1168859"/>
              <a:ext cx="965152" cy="0"/>
            </a:xfrm>
            <a:prstGeom prst="line">
              <a:avLst/>
            </a:prstGeom>
            <a:ln cap="flat" w="50800">
              <a:solidFill>
                <a:srgbClr val="010101"/>
              </a:solidFill>
              <a:prstDash val="solid"/>
              <a:headEnd type="none" len="sm" w="sm"/>
              <a:tailEnd type="none" len="sm" w="sm"/>
            </a:ln>
          </p:spPr>
        </p:sp>
        <p:sp>
          <p:nvSpPr>
            <p:cNvPr name="TextBox 66" id="66"/>
            <p:cNvSpPr txBox="true"/>
            <p:nvPr/>
          </p:nvSpPr>
          <p:spPr>
            <a:xfrm rot="0">
              <a:off x="1431440" y="715140"/>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67" id="67"/>
            <p:cNvSpPr txBox="true"/>
            <p:nvPr/>
          </p:nvSpPr>
          <p:spPr>
            <a:xfrm rot="0">
              <a:off x="4709950" y="211941"/>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68" id="68"/>
            <p:cNvSpPr txBox="true"/>
            <p:nvPr/>
          </p:nvSpPr>
          <p:spPr>
            <a:xfrm rot="0">
              <a:off x="5132291" y="-22839"/>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TextBox 69" id="69"/>
            <p:cNvSpPr txBox="true"/>
            <p:nvPr/>
          </p:nvSpPr>
          <p:spPr>
            <a:xfrm rot="0">
              <a:off x="5529670" y="211941"/>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70" id="70"/>
            <p:cNvSpPr txBox="true"/>
            <p:nvPr/>
          </p:nvSpPr>
          <p:spPr>
            <a:xfrm rot="0">
              <a:off x="5967979" y="232730"/>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X</a:t>
              </a:r>
            </a:p>
          </p:txBody>
        </p:sp>
        <p:sp>
          <p:nvSpPr>
            <p:cNvPr name="AutoShape 71" id="71"/>
            <p:cNvSpPr/>
            <p:nvPr/>
          </p:nvSpPr>
          <p:spPr>
            <a:xfrm flipV="true">
              <a:off x="2428933" y="1125788"/>
              <a:ext cx="6835909" cy="50797"/>
            </a:xfrm>
            <a:prstGeom prst="line">
              <a:avLst/>
            </a:prstGeom>
            <a:ln cap="flat" w="50800">
              <a:solidFill>
                <a:srgbClr val="010101"/>
              </a:solidFill>
              <a:prstDash val="solid"/>
              <a:headEnd type="none" len="sm" w="sm"/>
              <a:tailEnd type="none" len="sm" w="sm"/>
            </a:ln>
          </p:spPr>
        </p:sp>
        <p:sp>
          <p:nvSpPr>
            <p:cNvPr name="TextBox 72" id="72"/>
            <p:cNvSpPr txBox="true"/>
            <p:nvPr/>
          </p:nvSpPr>
          <p:spPr>
            <a:xfrm rot="0">
              <a:off x="2716096" y="1899460"/>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AutoShape 73" id="73"/>
            <p:cNvSpPr/>
            <p:nvPr/>
          </p:nvSpPr>
          <p:spPr>
            <a:xfrm>
              <a:off x="2042627" y="2021870"/>
              <a:ext cx="2479346" cy="0"/>
            </a:xfrm>
            <a:prstGeom prst="line">
              <a:avLst/>
            </a:prstGeom>
            <a:ln cap="flat" w="50800">
              <a:solidFill>
                <a:srgbClr val="010101"/>
              </a:solidFill>
              <a:prstDash val="solid"/>
              <a:headEnd type="none" len="sm" w="sm"/>
              <a:tailEnd type="none" len="sm" w="sm"/>
            </a:ln>
          </p:spPr>
        </p:sp>
        <p:sp>
          <p:nvSpPr>
            <p:cNvPr name="TextBox 74" id="74"/>
            <p:cNvSpPr txBox="true"/>
            <p:nvPr/>
          </p:nvSpPr>
          <p:spPr>
            <a:xfrm rot="0">
              <a:off x="2293756" y="2132009"/>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75" id="75"/>
            <p:cNvSpPr txBox="true"/>
            <p:nvPr/>
          </p:nvSpPr>
          <p:spPr>
            <a:xfrm rot="0">
              <a:off x="3582900" y="2132009"/>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76" id="76"/>
            <p:cNvSpPr txBox="true"/>
            <p:nvPr/>
          </p:nvSpPr>
          <p:spPr>
            <a:xfrm rot="0">
              <a:off x="3036165" y="2132009"/>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TextBox 77" id="77"/>
            <p:cNvSpPr txBox="true"/>
            <p:nvPr/>
          </p:nvSpPr>
          <p:spPr>
            <a:xfrm rot="0">
              <a:off x="4440510" y="1248200"/>
              <a:ext cx="85407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X</a:t>
              </a:r>
            </a:p>
          </p:txBody>
        </p:sp>
        <p:sp>
          <p:nvSpPr>
            <p:cNvPr name="TextBox 78" id="78"/>
            <p:cNvSpPr txBox="true"/>
            <p:nvPr/>
          </p:nvSpPr>
          <p:spPr>
            <a:xfrm rot="0">
              <a:off x="5478283" y="1248200"/>
              <a:ext cx="1857693"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N J X</a:t>
              </a:r>
            </a:p>
          </p:txBody>
        </p:sp>
        <p:sp>
          <p:nvSpPr>
            <p:cNvPr name="TextBox 79" id="79"/>
            <p:cNvSpPr txBox="true"/>
            <p:nvPr/>
          </p:nvSpPr>
          <p:spPr>
            <a:xfrm rot="0">
              <a:off x="7376015" y="1630272"/>
              <a:ext cx="225266" cy="509121"/>
            </a:xfrm>
            <a:prstGeom prst="rect">
              <a:avLst/>
            </a:prstGeom>
          </p:spPr>
          <p:txBody>
            <a:bodyPr anchor="t" rtlCol="false" tIns="0" lIns="0" bIns="0" rIns="0">
              <a:spAutoFit/>
            </a:bodyPr>
            <a:lstStyle/>
            <a:p>
              <a:pPr algn="ctr">
                <a:lnSpc>
                  <a:spcPts val="3082"/>
                </a:lnSpc>
                <a:spcBef>
                  <a:spcPct val="0"/>
                </a:spcBef>
              </a:pPr>
              <a:r>
                <a:rPr lang="en-US" sz="2371">
                  <a:solidFill>
                    <a:srgbClr val="000000"/>
                  </a:solidFill>
                  <a:latin typeface="Alice Bold Italics"/>
                </a:rPr>
                <a:t>b</a:t>
              </a:r>
            </a:p>
          </p:txBody>
        </p:sp>
        <p:sp>
          <p:nvSpPr>
            <p:cNvPr name="TextBox 80" id="80"/>
            <p:cNvSpPr txBox="true"/>
            <p:nvPr/>
          </p:nvSpPr>
          <p:spPr>
            <a:xfrm rot="0">
              <a:off x="7626459" y="1257725"/>
              <a:ext cx="182245"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t>
              </a:r>
            </a:p>
          </p:txBody>
        </p:sp>
        <p:sp>
          <p:nvSpPr>
            <p:cNvPr name="TextBox 81" id="81"/>
            <p:cNvSpPr txBox="true"/>
            <p:nvPr/>
          </p:nvSpPr>
          <p:spPr>
            <a:xfrm rot="0">
              <a:off x="5243335" y="1639654"/>
              <a:ext cx="200025" cy="542111"/>
            </a:xfrm>
            <a:prstGeom prst="rect">
              <a:avLst/>
            </a:prstGeom>
          </p:spPr>
          <p:txBody>
            <a:bodyPr anchor="t" rtlCol="false" tIns="0" lIns="0" bIns="0" rIns="0">
              <a:spAutoFit/>
            </a:bodyPr>
            <a:lstStyle/>
            <a:p>
              <a:pPr algn="ctr">
                <a:lnSpc>
                  <a:spcPts val="3231"/>
                </a:lnSpc>
                <a:spcBef>
                  <a:spcPct val="0"/>
                </a:spcBef>
              </a:pPr>
              <a:r>
                <a:rPr lang="en-US" sz="2485">
                  <a:solidFill>
                    <a:srgbClr val="000000"/>
                  </a:solidFill>
                  <a:latin typeface="Alice Bold Italics"/>
                </a:rPr>
                <a:t>c</a:t>
              </a:r>
            </a:p>
          </p:txBody>
        </p:sp>
        <p:sp>
          <p:nvSpPr>
            <p:cNvPr name="TextBox 82" id="82"/>
            <p:cNvSpPr txBox="true"/>
            <p:nvPr/>
          </p:nvSpPr>
          <p:spPr>
            <a:xfrm rot="0">
              <a:off x="12378423" y="1406968"/>
              <a:ext cx="235267" cy="633096"/>
            </a:xfrm>
            <a:prstGeom prst="rect">
              <a:avLst/>
            </a:prstGeom>
          </p:spPr>
          <p:txBody>
            <a:bodyPr anchor="t" rtlCol="false" tIns="0" lIns="0" bIns="0" rIns="0">
              <a:spAutoFit/>
            </a:bodyPr>
            <a:lstStyle/>
            <a:p>
              <a:pPr algn="ctr">
                <a:lnSpc>
                  <a:spcPts val="3802"/>
                </a:lnSpc>
                <a:spcBef>
                  <a:spcPct val="0"/>
                </a:spcBef>
              </a:pPr>
              <a:r>
                <a:rPr lang="en-US" sz="2924">
                  <a:solidFill>
                    <a:srgbClr val="000000"/>
                  </a:solidFill>
                  <a:latin typeface="Alice Bold Italics"/>
                </a:rPr>
                <a:t>c</a:t>
              </a:r>
            </a:p>
          </p:txBody>
        </p:sp>
        <p:sp>
          <p:nvSpPr>
            <p:cNvPr name="TextBox 83" id="83"/>
            <p:cNvSpPr txBox="true"/>
            <p:nvPr/>
          </p:nvSpPr>
          <p:spPr>
            <a:xfrm rot="0">
              <a:off x="13426901" y="-28575"/>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grpSp>
      <p:grpSp>
        <p:nvGrpSpPr>
          <p:cNvPr name="Group 84" id="84"/>
          <p:cNvGrpSpPr/>
          <p:nvPr/>
        </p:nvGrpSpPr>
        <p:grpSpPr>
          <a:xfrm rot="0">
            <a:off x="8044528" y="5640678"/>
            <a:ext cx="7020224" cy="1514092"/>
            <a:chOff x="0" y="0"/>
            <a:chExt cx="9360299" cy="2018790"/>
          </a:xfrm>
        </p:grpSpPr>
        <p:sp>
          <p:nvSpPr>
            <p:cNvPr name="TextBox 85" id="85"/>
            <p:cNvSpPr txBox="true"/>
            <p:nvPr/>
          </p:nvSpPr>
          <p:spPr>
            <a:xfrm rot="0">
              <a:off x="167085" y="166285"/>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86" id="86"/>
            <p:cNvSpPr txBox="true"/>
            <p:nvPr/>
          </p:nvSpPr>
          <p:spPr>
            <a:xfrm rot="0">
              <a:off x="670226" y="478465"/>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87" id="87"/>
            <p:cNvSpPr txBox="true"/>
            <p:nvPr/>
          </p:nvSpPr>
          <p:spPr>
            <a:xfrm rot="0">
              <a:off x="1065953" y="379393"/>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TextBox 88" id="88"/>
            <p:cNvSpPr txBox="true"/>
            <p:nvPr/>
          </p:nvSpPr>
          <p:spPr>
            <a:xfrm rot="0">
              <a:off x="167085" y="1054314"/>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89" id="89"/>
            <p:cNvSpPr txBox="true"/>
            <p:nvPr/>
          </p:nvSpPr>
          <p:spPr>
            <a:xfrm rot="0">
              <a:off x="670226" y="1366494"/>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90" id="90"/>
            <p:cNvSpPr txBox="true"/>
            <p:nvPr/>
          </p:nvSpPr>
          <p:spPr>
            <a:xfrm rot="0">
              <a:off x="1065953" y="904400"/>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AutoShape 91" id="91"/>
            <p:cNvSpPr/>
            <p:nvPr/>
          </p:nvSpPr>
          <p:spPr>
            <a:xfrm>
              <a:off x="0" y="1127663"/>
              <a:ext cx="965152" cy="0"/>
            </a:xfrm>
            <a:prstGeom prst="line">
              <a:avLst/>
            </a:prstGeom>
            <a:ln cap="flat" w="50800">
              <a:solidFill>
                <a:srgbClr val="010101"/>
              </a:solidFill>
              <a:prstDash val="solid"/>
              <a:headEnd type="none" len="sm" w="sm"/>
              <a:tailEnd type="none" len="sm" w="sm"/>
            </a:ln>
          </p:spPr>
        </p:sp>
        <p:sp>
          <p:nvSpPr>
            <p:cNvPr name="TextBox 92" id="92"/>
            <p:cNvSpPr txBox="true"/>
            <p:nvPr/>
          </p:nvSpPr>
          <p:spPr>
            <a:xfrm rot="0">
              <a:off x="1669044" y="742415"/>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93" id="93"/>
            <p:cNvSpPr txBox="true"/>
            <p:nvPr/>
          </p:nvSpPr>
          <p:spPr>
            <a:xfrm rot="0">
              <a:off x="4429688" y="203975"/>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94" id="94"/>
            <p:cNvSpPr txBox="true"/>
            <p:nvPr/>
          </p:nvSpPr>
          <p:spPr>
            <a:xfrm rot="0">
              <a:off x="5718832" y="203975"/>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95" id="95"/>
            <p:cNvSpPr txBox="true"/>
            <p:nvPr/>
          </p:nvSpPr>
          <p:spPr>
            <a:xfrm rot="0">
              <a:off x="5172097" y="203975"/>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TextBox 96" id="96"/>
            <p:cNvSpPr txBox="true"/>
            <p:nvPr/>
          </p:nvSpPr>
          <p:spPr>
            <a:xfrm rot="0">
              <a:off x="4852028" y="-28575"/>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5</a:t>
              </a:r>
            </a:p>
          </p:txBody>
        </p:sp>
        <p:sp>
          <p:nvSpPr>
            <p:cNvPr name="TextBox 97" id="97"/>
            <p:cNvSpPr txBox="true"/>
            <p:nvPr/>
          </p:nvSpPr>
          <p:spPr>
            <a:xfrm rot="0">
              <a:off x="5953941" y="22076"/>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3</a:t>
              </a:r>
            </a:p>
          </p:txBody>
        </p:sp>
        <p:sp>
          <p:nvSpPr>
            <p:cNvPr name="AutoShape 98" id="98"/>
            <p:cNvSpPr/>
            <p:nvPr/>
          </p:nvSpPr>
          <p:spPr>
            <a:xfrm flipV="true">
              <a:off x="2555283" y="1084592"/>
              <a:ext cx="6804732" cy="76196"/>
            </a:xfrm>
            <a:prstGeom prst="line">
              <a:avLst/>
            </a:prstGeom>
            <a:ln cap="flat" w="50800">
              <a:solidFill>
                <a:srgbClr val="010101"/>
              </a:solidFill>
              <a:prstDash val="solid"/>
              <a:headEnd type="none" len="sm" w="sm"/>
              <a:tailEnd type="none" len="sm" w="sm"/>
            </a:ln>
          </p:spPr>
        </p:sp>
        <p:sp>
          <p:nvSpPr>
            <p:cNvPr name="TextBox 99" id="99"/>
            <p:cNvSpPr txBox="true"/>
            <p:nvPr/>
          </p:nvSpPr>
          <p:spPr>
            <a:xfrm rot="0">
              <a:off x="3027517" y="1171319"/>
              <a:ext cx="4523264"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( 1 - D N J  - D N J</a:t>
              </a:r>
            </a:p>
          </p:txBody>
        </p:sp>
        <p:sp>
          <p:nvSpPr>
            <p:cNvPr name="TextBox 100" id="100"/>
            <p:cNvSpPr txBox="true"/>
            <p:nvPr/>
          </p:nvSpPr>
          <p:spPr>
            <a:xfrm rot="0">
              <a:off x="7550781" y="1012570"/>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TextBox 101" id="101"/>
            <p:cNvSpPr txBox="true"/>
            <p:nvPr/>
          </p:nvSpPr>
          <p:spPr>
            <a:xfrm rot="0">
              <a:off x="7949352" y="1245120"/>
              <a:ext cx="179864"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128186"/>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24</a:t>
              </a:r>
            </a:p>
          </p:txBody>
        </p:sp>
      </p:grpSp>
      <p:sp>
        <p:nvSpPr>
          <p:cNvPr name="Freeform 14" id="14"/>
          <p:cNvSpPr/>
          <p:nvPr/>
        </p:nvSpPr>
        <p:spPr>
          <a:xfrm flipH="false" flipV="false" rot="-10800000">
            <a:off x="-314325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14350" y="670481"/>
            <a:ext cx="17259300" cy="875369"/>
          </a:xfrm>
          <a:prstGeom prst="rect">
            <a:avLst/>
          </a:prstGeom>
        </p:spPr>
        <p:txBody>
          <a:bodyPr anchor="t" rtlCol="false" tIns="0" lIns="0" bIns="0" rIns="0">
            <a:spAutoFit/>
          </a:bodyPr>
          <a:lstStyle/>
          <a:p>
            <a:pPr algn="ctr">
              <a:lnSpc>
                <a:spcPts val="6920"/>
              </a:lnSpc>
              <a:spcBef>
                <a:spcPct val="0"/>
              </a:spcBef>
            </a:pPr>
            <a:r>
              <a:rPr lang="en-US" sz="5323">
                <a:solidFill>
                  <a:srgbClr val="FFFFFF"/>
                </a:solidFill>
                <a:latin typeface="Georgia Pro Bold"/>
              </a:rPr>
              <a:t>BPSK (Binary Phase Shift Keying)</a:t>
            </a:r>
            <a:r>
              <a:rPr lang="en-US" sz="5323">
                <a:solidFill>
                  <a:srgbClr val="FFFFFF"/>
                </a:solidFill>
                <a:latin typeface="Georgia Pro Bold"/>
              </a:rPr>
              <a:t> </a:t>
            </a:r>
          </a:p>
        </p:txBody>
      </p:sp>
      <p:sp>
        <p:nvSpPr>
          <p:cNvPr name="TextBox 16" id="16"/>
          <p:cNvSpPr txBox="true"/>
          <p:nvPr/>
        </p:nvSpPr>
        <p:spPr>
          <a:xfrm rot="0">
            <a:off x="430515" y="2685837"/>
            <a:ext cx="17857485" cy="1210014"/>
          </a:xfrm>
          <a:prstGeom prst="rect">
            <a:avLst/>
          </a:prstGeom>
        </p:spPr>
        <p:txBody>
          <a:bodyPr anchor="t" rtlCol="false" tIns="0" lIns="0" bIns="0" rIns="0">
            <a:spAutoFit/>
          </a:bodyPr>
          <a:lstStyle/>
          <a:p>
            <a:pPr marL="803867" indent="-401933" lvl="1">
              <a:lnSpc>
                <a:spcPts val="4840"/>
              </a:lnSpc>
              <a:buFont typeface="Arial"/>
              <a:buChar char="•"/>
            </a:pPr>
            <a:r>
              <a:rPr lang="en-US" sz="3723">
                <a:solidFill>
                  <a:srgbClr val="000000"/>
                </a:solidFill>
                <a:latin typeface="Georgia Pro"/>
              </a:rPr>
              <a:t>BPSK modulation efficiently transmits digital data by altering the phase of a carrier signal.</a:t>
            </a:r>
          </a:p>
        </p:txBody>
      </p:sp>
      <p:sp>
        <p:nvSpPr>
          <p:cNvPr name="TextBox 17" id="17"/>
          <p:cNvSpPr txBox="true"/>
          <p:nvPr/>
        </p:nvSpPr>
        <p:spPr>
          <a:xfrm rot="0">
            <a:off x="430515" y="4048250"/>
            <a:ext cx="17587912" cy="1210014"/>
          </a:xfrm>
          <a:prstGeom prst="rect">
            <a:avLst/>
          </a:prstGeom>
        </p:spPr>
        <p:txBody>
          <a:bodyPr anchor="t" rtlCol="false" tIns="0" lIns="0" bIns="0" rIns="0">
            <a:spAutoFit/>
          </a:bodyPr>
          <a:lstStyle/>
          <a:p>
            <a:pPr algn="just" marL="803867" indent="-401933" lvl="1">
              <a:lnSpc>
                <a:spcPts val="4840"/>
              </a:lnSpc>
              <a:buFont typeface="Arial"/>
              <a:buChar char="•"/>
            </a:pPr>
            <a:r>
              <a:rPr lang="en-US" sz="3723">
                <a:solidFill>
                  <a:srgbClr val="000000"/>
                </a:solidFill>
                <a:latin typeface="Georgia Pro"/>
              </a:rPr>
              <a:t>A binary 0 is represented by a phase shift of 180 degrees, while a binary 1 is represented by no phase shift in the carrier signal.</a:t>
            </a:r>
          </a:p>
        </p:txBody>
      </p:sp>
      <p:sp>
        <p:nvSpPr>
          <p:cNvPr name="TextBox 18" id="18"/>
          <p:cNvSpPr txBox="true"/>
          <p:nvPr/>
        </p:nvSpPr>
        <p:spPr>
          <a:xfrm rot="0">
            <a:off x="430515" y="5439239"/>
            <a:ext cx="16729472" cy="600414"/>
          </a:xfrm>
          <a:prstGeom prst="rect">
            <a:avLst/>
          </a:prstGeom>
        </p:spPr>
        <p:txBody>
          <a:bodyPr anchor="t" rtlCol="false" tIns="0" lIns="0" bIns="0" rIns="0">
            <a:spAutoFit/>
          </a:bodyPr>
          <a:lstStyle/>
          <a:p>
            <a:pPr algn="ctr" marL="803867" indent="-401933" lvl="1">
              <a:lnSpc>
                <a:spcPts val="4840"/>
              </a:lnSpc>
              <a:buFont typeface="Arial"/>
              <a:buChar char="•"/>
            </a:pPr>
            <a:r>
              <a:rPr lang="en-US" sz="3723">
                <a:solidFill>
                  <a:srgbClr val="000000"/>
                </a:solidFill>
                <a:latin typeface="Georgia Pro"/>
              </a:rPr>
              <a:t>This straightforward technique enables efficient transmission of digital data.</a:t>
            </a:r>
          </a:p>
        </p:txBody>
      </p:sp>
      <p:sp>
        <p:nvSpPr>
          <p:cNvPr name="TextBox 19" id="19"/>
          <p:cNvSpPr txBox="true"/>
          <p:nvPr/>
        </p:nvSpPr>
        <p:spPr>
          <a:xfrm rot="0">
            <a:off x="379564" y="6170219"/>
            <a:ext cx="17528872"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It is also utilized in different wireless communication systems like Wi-Fi, Bluetooth, and satellite communication.</a:t>
            </a:r>
          </a:p>
        </p:txBody>
      </p:sp>
      <p:grpSp>
        <p:nvGrpSpPr>
          <p:cNvPr name="Group 20" id="20"/>
          <p:cNvGrpSpPr/>
          <p:nvPr/>
        </p:nvGrpSpPr>
        <p:grpSpPr>
          <a:xfrm rot="0">
            <a:off x="12485637" y="7352928"/>
            <a:ext cx="1462207" cy="1960840"/>
            <a:chOff x="0" y="0"/>
            <a:chExt cx="1949609" cy="2614453"/>
          </a:xfrm>
        </p:grpSpPr>
        <p:sp>
          <p:nvSpPr>
            <p:cNvPr name="TextBox 21" id="21"/>
            <p:cNvSpPr txBox="true"/>
            <p:nvPr/>
          </p:nvSpPr>
          <p:spPr>
            <a:xfrm rot="0">
              <a:off x="0" y="-47625"/>
              <a:ext cx="19496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Bold"/>
                </a:rPr>
                <a:t> BPSK</a:t>
              </a:r>
            </a:p>
          </p:txBody>
        </p:sp>
        <p:sp>
          <p:nvSpPr>
            <p:cNvPr name="AutoShape 22" id="22"/>
            <p:cNvSpPr/>
            <p:nvPr/>
          </p:nvSpPr>
          <p:spPr>
            <a:xfrm>
              <a:off x="0" y="1791042"/>
              <a:ext cx="1949609" cy="0"/>
            </a:xfrm>
            <a:prstGeom prst="line">
              <a:avLst/>
            </a:prstGeom>
            <a:ln cap="flat" w="50800">
              <a:solidFill>
                <a:srgbClr val="010101"/>
              </a:solidFill>
              <a:prstDash val="solid"/>
              <a:headEnd type="none" len="sm" w="sm"/>
              <a:tailEnd type="none" len="sm" w="sm"/>
            </a:ln>
          </p:spPr>
        </p:sp>
        <p:sp>
          <p:nvSpPr>
            <p:cNvPr name="AutoShape 23" id="23"/>
            <p:cNvSpPr/>
            <p:nvPr/>
          </p:nvSpPr>
          <p:spPr>
            <a:xfrm flipV="true">
              <a:off x="974804" y="726045"/>
              <a:ext cx="0" cy="1851493"/>
            </a:xfrm>
            <a:prstGeom prst="line">
              <a:avLst/>
            </a:prstGeom>
            <a:ln cap="flat" w="50800">
              <a:solidFill>
                <a:srgbClr val="010101"/>
              </a:solidFill>
              <a:prstDash val="solid"/>
              <a:headEnd type="none" len="sm" w="sm"/>
              <a:tailEnd type="none" len="sm" w="sm"/>
            </a:ln>
          </p:spPr>
        </p:sp>
        <p:sp>
          <p:nvSpPr>
            <p:cNvPr name="TextBox 24" id="24"/>
            <p:cNvSpPr txBox="true"/>
            <p:nvPr/>
          </p:nvSpPr>
          <p:spPr>
            <a:xfrm rot="0">
              <a:off x="226573" y="938770"/>
              <a:ext cx="228600"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sp>
          <p:nvSpPr>
            <p:cNvPr name="TextBox 25" id="25"/>
            <p:cNvSpPr txBox="true"/>
            <p:nvPr/>
          </p:nvSpPr>
          <p:spPr>
            <a:xfrm rot="0">
              <a:off x="226573" y="1952967"/>
              <a:ext cx="349091"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0</a:t>
              </a:r>
            </a:p>
          </p:txBody>
        </p:sp>
        <p:sp>
          <p:nvSpPr>
            <p:cNvPr name="TextBox 26" id="26"/>
            <p:cNvSpPr txBox="true"/>
            <p:nvPr/>
          </p:nvSpPr>
          <p:spPr>
            <a:xfrm rot="0">
              <a:off x="1395280" y="951470"/>
              <a:ext cx="410528"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sp>
          <p:nvSpPr>
            <p:cNvPr name="TextBox 27" id="27"/>
            <p:cNvSpPr txBox="true"/>
            <p:nvPr/>
          </p:nvSpPr>
          <p:spPr>
            <a:xfrm rot="0">
              <a:off x="1577207" y="1952967"/>
              <a:ext cx="228600"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826655" y="8495052"/>
            <a:ext cx="4922690" cy="1667399"/>
          </a:xfrm>
          <a:custGeom>
            <a:avLst/>
            <a:gdLst/>
            <a:ahLst/>
            <a:cxnLst/>
            <a:rect r="r" b="b" t="t" l="l"/>
            <a:pathLst>
              <a:path h="1667399" w="4922690">
                <a:moveTo>
                  <a:pt x="0" y="0"/>
                </a:moveTo>
                <a:lnTo>
                  <a:pt x="4922690" y="0"/>
                </a:lnTo>
                <a:lnTo>
                  <a:pt x="4922690" y="1667399"/>
                </a:lnTo>
                <a:lnTo>
                  <a:pt x="0" y="166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25</a:t>
              </a:r>
            </a:p>
          </p:txBody>
        </p:sp>
      </p:grpSp>
      <p:sp>
        <p:nvSpPr>
          <p:cNvPr name="Freeform 14" id="14"/>
          <p:cNvSpPr/>
          <p:nvPr/>
        </p:nvSpPr>
        <p:spPr>
          <a:xfrm flipH="false" flipV="false" rot="-10800000">
            <a:off x="-3231830" y="-270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11219" y="750383"/>
            <a:ext cx="16496660" cy="848064"/>
          </a:xfrm>
          <a:prstGeom prst="rect">
            <a:avLst/>
          </a:prstGeom>
        </p:spPr>
        <p:txBody>
          <a:bodyPr anchor="t" rtlCol="false" tIns="0" lIns="0" bIns="0" rIns="0">
            <a:spAutoFit/>
          </a:bodyPr>
          <a:lstStyle/>
          <a:p>
            <a:pPr algn="ctr">
              <a:lnSpc>
                <a:spcPts val="6790"/>
              </a:lnSpc>
              <a:spcBef>
                <a:spcPct val="0"/>
              </a:spcBef>
            </a:pPr>
            <a:r>
              <a:rPr lang="en-US" sz="5223">
                <a:solidFill>
                  <a:srgbClr val="FFFFFF"/>
                </a:solidFill>
                <a:latin typeface="Georgia Pro Bold"/>
              </a:rPr>
              <a:t>AWGN(Additive white Gaussian Noise)</a:t>
            </a:r>
          </a:p>
        </p:txBody>
      </p:sp>
      <p:sp>
        <p:nvSpPr>
          <p:cNvPr name="TextBox 16" id="16"/>
          <p:cNvSpPr txBox="true"/>
          <p:nvPr/>
        </p:nvSpPr>
        <p:spPr>
          <a:xfrm rot="0">
            <a:off x="686082" y="3553265"/>
            <a:ext cx="16915836"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Bold"/>
              </a:rPr>
              <a:t>Additive : </a:t>
            </a:r>
            <a:r>
              <a:rPr lang="en-US" sz="3623">
                <a:solidFill>
                  <a:srgbClr val="000000"/>
                </a:solidFill>
                <a:latin typeface="Georgia Pro"/>
              </a:rPr>
              <a:t> AWGN channel, noise gets mixed in the original signal as it travels through the communication channel.</a:t>
            </a:r>
          </a:p>
        </p:txBody>
      </p:sp>
      <p:sp>
        <p:nvSpPr>
          <p:cNvPr name="TextBox 17" id="17"/>
          <p:cNvSpPr txBox="true"/>
          <p:nvPr/>
        </p:nvSpPr>
        <p:spPr>
          <a:xfrm rot="0">
            <a:off x="686082" y="4950143"/>
            <a:ext cx="16915836"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Bold"/>
              </a:rPr>
              <a:t>White :</a:t>
            </a:r>
            <a:r>
              <a:rPr lang="en-US" sz="3623">
                <a:solidFill>
                  <a:srgbClr val="000000"/>
                </a:solidFill>
                <a:latin typeface="Georgia Pro"/>
              </a:rPr>
              <a:t> The term “white” is in reference to the noise having the same power distribution across every frequency.</a:t>
            </a:r>
          </a:p>
        </p:txBody>
      </p:sp>
      <p:sp>
        <p:nvSpPr>
          <p:cNvPr name="TextBox 18" id="18"/>
          <p:cNvSpPr txBox="true"/>
          <p:nvPr/>
        </p:nvSpPr>
        <p:spPr>
          <a:xfrm rot="0">
            <a:off x="686082" y="6342402"/>
            <a:ext cx="16395213" cy="2363809"/>
          </a:xfrm>
          <a:prstGeom prst="rect">
            <a:avLst/>
          </a:prstGeom>
        </p:spPr>
        <p:txBody>
          <a:bodyPr anchor="t" rtlCol="false" tIns="0" lIns="0" bIns="0" rIns="0">
            <a:spAutoFit/>
          </a:bodyPr>
          <a:lstStyle/>
          <a:p>
            <a:pPr algn="just" marL="782277" indent="-391139" lvl="1">
              <a:lnSpc>
                <a:spcPts val="4710"/>
              </a:lnSpc>
              <a:buFont typeface="Arial"/>
              <a:buChar char="•"/>
            </a:pPr>
            <a:r>
              <a:rPr lang="en-US" sz="3623">
                <a:solidFill>
                  <a:srgbClr val="000000"/>
                </a:solidFill>
                <a:latin typeface="Georgia Pro Bold"/>
              </a:rPr>
              <a:t>Gaussian : </a:t>
            </a:r>
            <a:r>
              <a:rPr lang="en-US" sz="3623">
                <a:solidFill>
                  <a:srgbClr val="000000"/>
                </a:solidFill>
                <a:latin typeface="Georgia Pro"/>
              </a:rPr>
              <a:t>Gaussian noise follows a Gaussian distribution, also known as a normal distribution. This means that the noise values are randomly distributed around a mean value with a certain standard deviation, following the bell-shaped curve characteristic of a Gaussian distribution.</a:t>
            </a:r>
          </a:p>
        </p:txBody>
      </p:sp>
      <p:sp>
        <p:nvSpPr>
          <p:cNvPr name="TextBox 19" id="19"/>
          <p:cNvSpPr txBox="true"/>
          <p:nvPr/>
        </p:nvSpPr>
        <p:spPr>
          <a:xfrm rot="0">
            <a:off x="425770" y="2669847"/>
            <a:ext cx="16915836" cy="600414"/>
          </a:xfrm>
          <a:prstGeom prst="rect">
            <a:avLst/>
          </a:prstGeom>
        </p:spPr>
        <p:txBody>
          <a:bodyPr anchor="t" rtlCol="false" tIns="0" lIns="0" bIns="0" rIns="0">
            <a:spAutoFit/>
          </a:bodyPr>
          <a:lstStyle/>
          <a:p>
            <a:pPr>
              <a:lnSpc>
                <a:spcPts val="4840"/>
              </a:lnSpc>
            </a:pPr>
            <a:r>
              <a:rPr lang="en-US" sz="3723">
                <a:solidFill>
                  <a:srgbClr val="000000"/>
                </a:solidFill>
                <a:latin typeface="Georgia Pro"/>
              </a:rPr>
              <a:t>    Each letter in the AWGN helps explain what the term means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26</a:t>
              </a:r>
            </a:p>
          </p:txBody>
        </p:sp>
      </p:grpSp>
      <p:sp>
        <p:nvSpPr>
          <p:cNvPr name="Freeform 14" id="14"/>
          <p:cNvSpPr/>
          <p:nvPr/>
        </p:nvSpPr>
        <p:spPr>
          <a:xfrm flipH="false" flipV="false" rot="-10800000">
            <a:off x="-4609770" y="-103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661166"/>
            <a:ext cx="16496660" cy="891879"/>
          </a:xfrm>
          <a:prstGeom prst="rect">
            <a:avLst/>
          </a:prstGeom>
        </p:spPr>
        <p:txBody>
          <a:bodyPr anchor="t" rtlCol="false" tIns="0" lIns="0" bIns="0" rIns="0">
            <a:spAutoFit/>
          </a:bodyPr>
          <a:lstStyle/>
          <a:p>
            <a:pPr algn="ctr">
              <a:lnSpc>
                <a:spcPts val="7180"/>
              </a:lnSpc>
              <a:spcBef>
                <a:spcPct val="0"/>
              </a:spcBef>
            </a:pPr>
            <a:r>
              <a:rPr lang="en-US" sz="5523">
                <a:solidFill>
                  <a:srgbClr val="FFFFFF"/>
                </a:solidFill>
                <a:latin typeface="Georgia Pro Bold"/>
              </a:rPr>
              <a:t>MODULATION OVER AWGN CHANNEL</a:t>
            </a:r>
          </a:p>
        </p:txBody>
      </p:sp>
      <p:grpSp>
        <p:nvGrpSpPr>
          <p:cNvPr name="Group 16" id="16"/>
          <p:cNvGrpSpPr/>
          <p:nvPr/>
        </p:nvGrpSpPr>
        <p:grpSpPr>
          <a:xfrm rot="0">
            <a:off x="807487" y="2374572"/>
            <a:ext cx="16274113" cy="2013340"/>
            <a:chOff x="0" y="0"/>
            <a:chExt cx="21698817" cy="2684454"/>
          </a:xfrm>
        </p:grpSpPr>
        <p:grpSp>
          <p:nvGrpSpPr>
            <p:cNvPr name="Group 17" id="17"/>
            <p:cNvGrpSpPr/>
            <p:nvPr/>
          </p:nvGrpSpPr>
          <p:grpSpPr>
            <a:xfrm rot="0">
              <a:off x="2005498" y="928658"/>
              <a:ext cx="4243585" cy="1755796"/>
              <a:chOff x="0" y="0"/>
              <a:chExt cx="838239" cy="346824"/>
            </a:xfrm>
          </p:grpSpPr>
          <p:sp>
            <p:nvSpPr>
              <p:cNvPr name="Freeform 18" id="18"/>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19" id="19"/>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2005498" y="1174308"/>
              <a:ext cx="4243585" cy="11978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BPSK </a:t>
              </a:r>
            </a:p>
            <a:p>
              <a:pPr algn="ctr">
                <a:lnSpc>
                  <a:spcPts val="3640"/>
                </a:lnSpc>
              </a:pPr>
              <a:r>
                <a:rPr lang="en-US" sz="2600">
                  <a:solidFill>
                    <a:srgbClr val="000000"/>
                  </a:solidFill>
                  <a:latin typeface="Georgia Pro Bold"/>
                </a:rPr>
                <a:t>Modulation</a:t>
              </a:r>
            </a:p>
          </p:txBody>
        </p:sp>
        <p:grpSp>
          <p:nvGrpSpPr>
            <p:cNvPr name="Group 21" id="21"/>
            <p:cNvGrpSpPr/>
            <p:nvPr/>
          </p:nvGrpSpPr>
          <p:grpSpPr>
            <a:xfrm rot="0">
              <a:off x="8740697" y="928658"/>
              <a:ext cx="4243585" cy="1755796"/>
              <a:chOff x="0" y="0"/>
              <a:chExt cx="838239" cy="346824"/>
            </a:xfrm>
          </p:grpSpPr>
          <p:sp>
            <p:nvSpPr>
              <p:cNvPr name="Freeform 22" id="22"/>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3" id="23"/>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9332139" y="1479108"/>
              <a:ext cx="3060700" cy="5882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AWGN  Noise</a:t>
              </a:r>
            </a:p>
          </p:txBody>
        </p:sp>
        <p:grpSp>
          <p:nvGrpSpPr>
            <p:cNvPr name="Group 25" id="25"/>
            <p:cNvGrpSpPr/>
            <p:nvPr/>
          </p:nvGrpSpPr>
          <p:grpSpPr>
            <a:xfrm rot="0">
              <a:off x="15475895" y="928658"/>
              <a:ext cx="4243585" cy="1755796"/>
              <a:chOff x="0" y="0"/>
              <a:chExt cx="838239" cy="346824"/>
            </a:xfrm>
          </p:grpSpPr>
          <p:sp>
            <p:nvSpPr>
              <p:cNvPr name="Freeform 26" id="26"/>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7" id="27"/>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15940631" y="1479108"/>
              <a:ext cx="3314114" cy="5882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Demodulation</a:t>
              </a:r>
            </a:p>
          </p:txBody>
        </p:sp>
        <p:sp>
          <p:nvSpPr>
            <p:cNvPr name="AutoShape 29" id="29"/>
            <p:cNvSpPr/>
            <p:nvPr/>
          </p:nvSpPr>
          <p:spPr>
            <a:xfrm>
              <a:off x="0" y="1863620"/>
              <a:ext cx="2005196" cy="0"/>
            </a:xfrm>
            <a:prstGeom prst="line">
              <a:avLst/>
            </a:prstGeom>
            <a:ln cap="flat" w="50800">
              <a:solidFill>
                <a:srgbClr val="010101"/>
              </a:solidFill>
              <a:prstDash val="solid"/>
              <a:headEnd type="none" len="sm" w="sm"/>
              <a:tailEnd type="arrow" len="sm" w="med"/>
            </a:ln>
          </p:spPr>
        </p:sp>
        <p:sp>
          <p:nvSpPr>
            <p:cNvPr name="AutoShape 30" id="30"/>
            <p:cNvSpPr/>
            <p:nvPr/>
          </p:nvSpPr>
          <p:spPr>
            <a:xfrm>
              <a:off x="6249083" y="1806556"/>
              <a:ext cx="2491614" cy="0"/>
            </a:xfrm>
            <a:prstGeom prst="line">
              <a:avLst/>
            </a:prstGeom>
            <a:ln cap="flat" w="50800">
              <a:solidFill>
                <a:srgbClr val="010101"/>
              </a:solidFill>
              <a:prstDash val="solid"/>
              <a:headEnd type="none" len="sm" w="sm"/>
              <a:tailEnd type="arrow" len="sm" w="med"/>
            </a:ln>
          </p:spPr>
        </p:sp>
        <p:sp>
          <p:nvSpPr>
            <p:cNvPr name="AutoShape 31" id="31"/>
            <p:cNvSpPr/>
            <p:nvPr/>
          </p:nvSpPr>
          <p:spPr>
            <a:xfrm>
              <a:off x="12984282" y="1781156"/>
              <a:ext cx="2491614" cy="0"/>
            </a:xfrm>
            <a:prstGeom prst="line">
              <a:avLst/>
            </a:prstGeom>
            <a:ln cap="flat" w="50800">
              <a:solidFill>
                <a:srgbClr val="010101"/>
              </a:solidFill>
              <a:prstDash val="solid"/>
              <a:headEnd type="none" len="sm" w="sm"/>
              <a:tailEnd type="arrow" len="sm" w="med"/>
            </a:ln>
          </p:spPr>
        </p:sp>
        <p:sp>
          <p:nvSpPr>
            <p:cNvPr name="AutoShape 32" id="32"/>
            <p:cNvSpPr/>
            <p:nvPr/>
          </p:nvSpPr>
          <p:spPr>
            <a:xfrm>
              <a:off x="19719480" y="1831956"/>
              <a:ext cx="1978931" cy="31664"/>
            </a:xfrm>
            <a:prstGeom prst="line">
              <a:avLst/>
            </a:prstGeom>
            <a:ln cap="flat" w="50800">
              <a:solidFill>
                <a:srgbClr val="010101"/>
              </a:solidFill>
              <a:prstDash val="solid"/>
              <a:headEnd type="none" len="sm" w="sm"/>
              <a:tailEnd type="arrow" len="sm" w="med"/>
            </a:ln>
          </p:spPr>
        </p:sp>
        <p:sp>
          <p:nvSpPr>
            <p:cNvPr name="TextBox 33" id="33"/>
            <p:cNvSpPr txBox="true"/>
            <p:nvPr/>
          </p:nvSpPr>
          <p:spPr>
            <a:xfrm rot="0">
              <a:off x="561234" y="1017011"/>
              <a:ext cx="324167"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a</a:t>
              </a:r>
            </a:p>
          </p:txBody>
        </p:sp>
        <p:sp>
          <p:nvSpPr>
            <p:cNvPr name="TextBox 34" id="34"/>
            <p:cNvSpPr txBox="true"/>
            <p:nvPr/>
          </p:nvSpPr>
          <p:spPr>
            <a:xfrm rot="0">
              <a:off x="6990620" y="1067811"/>
              <a:ext cx="1008539"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s(t)</a:t>
              </a:r>
            </a:p>
          </p:txBody>
        </p:sp>
        <p:sp>
          <p:nvSpPr>
            <p:cNvPr name="TextBox 35" id="35"/>
            <p:cNvSpPr txBox="true"/>
            <p:nvPr/>
          </p:nvSpPr>
          <p:spPr>
            <a:xfrm rot="0">
              <a:off x="13782873" y="1017011"/>
              <a:ext cx="899319"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r(t)</a:t>
              </a:r>
            </a:p>
          </p:txBody>
        </p:sp>
        <p:sp>
          <p:nvSpPr>
            <p:cNvPr name="TextBox 36" id="36"/>
            <p:cNvSpPr txBox="true"/>
            <p:nvPr/>
          </p:nvSpPr>
          <p:spPr>
            <a:xfrm rot="0">
              <a:off x="20481480" y="1067811"/>
              <a:ext cx="353378"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a:t>
              </a:r>
            </a:p>
          </p:txBody>
        </p:sp>
        <p:sp>
          <p:nvSpPr>
            <p:cNvPr name="TextBox 37" id="37"/>
            <p:cNvSpPr txBox="true"/>
            <p:nvPr/>
          </p:nvSpPr>
          <p:spPr>
            <a:xfrm rot="0">
              <a:off x="20366228" y="890558"/>
              <a:ext cx="405130" cy="623598"/>
            </a:xfrm>
            <a:prstGeom prst="rect">
              <a:avLst/>
            </a:prstGeom>
          </p:spPr>
          <p:txBody>
            <a:bodyPr anchor="t" rtlCol="false" tIns="0" lIns="0" bIns="0" rIns="0">
              <a:spAutoFit/>
            </a:bodyPr>
            <a:lstStyle/>
            <a:p>
              <a:pPr algn="ctr">
                <a:lnSpc>
                  <a:spcPts val="3800"/>
                </a:lnSpc>
                <a:spcBef>
                  <a:spcPct val="0"/>
                </a:spcBef>
              </a:pPr>
              <a:r>
                <a:rPr lang="en-US" sz="2923">
                  <a:solidFill>
                    <a:srgbClr val="000000"/>
                  </a:solidFill>
                  <a:latin typeface="Open Sauce"/>
                </a:rPr>
                <a:t> ^</a:t>
              </a:r>
            </a:p>
          </p:txBody>
        </p:sp>
        <p:sp>
          <p:nvSpPr>
            <p:cNvPr name="AutoShape 38" id="38"/>
            <p:cNvSpPr/>
            <p:nvPr/>
          </p:nvSpPr>
          <p:spPr>
            <a:xfrm>
              <a:off x="10837089" y="25360"/>
              <a:ext cx="0" cy="903298"/>
            </a:xfrm>
            <a:prstGeom prst="line">
              <a:avLst/>
            </a:prstGeom>
            <a:ln cap="flat" w="50800">
              <a:solidFill>
                <a:srgbClr val="010101"/>
              </a:solidFill>
              <a:prstDash val="solid"/>
              <a:headEnd type="none" len="sm" w="sm"/>
              <a:tailEnd type="arrow" len="sm" w="med"/>
            </a:ln>
          </p:spPr>
        </p:sp>
        <p:sp>
          <p:nvSpPr>
            <p:cNvPr name="TextBox 39" id="39"/>
            <p:cNvSpPr txBox="true"/>
            <p:nvPr/>
          </p:nvSpPr>
          <p:spPr>
            <a:xfrm rot="0">
              <a:off x="10878605" y="-38100"/>
              <a:ext cx="1019175"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n(t)</a:t>
              </a:r>
            </a:p>
          </p:txBody>
        </p:sp>
      </p:grpSp>
      <p:sp>
        <p:nvSpPr>
          <p:cNvPr name="TextBox 40" id="40"/>
          <p:cNvSpPr txBox="true"/>
          <p:nvPr/>
        </p:nvSpPr>
        <p:spPr>
          <a:xfrm rot="0">
            <a:off x="551610" y="5252477"/>
            <a:ext cx="6006822"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a = Encoded transmitted bits</a:t>
            </a:r>
          </a:p>
        </p:txBody>
      </p:sp>
      <p:grpSp>
        <p:nvGrpSpPr>
          <p:cNvPr name="Group 41" id="41"/>
          <p:cNvGrpSpPr/>
          <p:nvPr/>
        </p:nvGrpSpPr>
        <p:grpSpPr>
          <a:xfrm rot="0">
            <a:off x="547591" y="6044661"/>
            <a:ext cx="11762125" cy="677473"/>
            <a:chOff x="0" y="0"/>
            <a:chExt cx="15682833" cy="903298"/>
          </a:xfrm>
        </p:grpSpPr>
        <p:sp>
          <p:nvSpPr>
            <p:cNvPr name="TextBox 42" id="42"/>
            <p:cNvSpPr txBox="true"/>
            <p:nvPr/>
          </p:nvSpPr>
          <p:spPr>
            <a:xfrm rot="0">
              <a:off x="115252" y="139153"/>
              <a:ext cx="353378"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a</a:t>
              </a:r>
            </a:p>
          </p:txBody>
        </p:sp>
        <p:sp>
          <p:nvSpPr>
            <p:cNvPr name="TextBox 43" id="43"/>
            <p:cNvSpPr txBox="true"/>
            <p:nvPr/>
          </p:nvSpPr>
          <p:spPr>
            <a:xfrm rot="0">
              <a:off x="0" y="-19050"/>
              <a:ext cx="405130" cy="569835"/>
            </a:xfrm>
            <a:prstGeom prst="rect">
              <a:avLst/>
            </a:prstGeom>
          </p:spPr>
          <p:txBody>
            <a:bodyPr anchor="t" rtlCol="false" tIns="0" lIns="0" bIns="0" rIns="0">
              <a:spAutoFit/>
            </a:bodyPr>
            <a:lstStyle/>
            <a:p>
              <a:pPr algn="ctr">
                <a:lnSpc>
                  <a:spcPts val="3540"/>
                </a:lnSpc>
                <a:spcBef>
                  <a:spcPct val="0"/>
                </a:spcBef>
              </a:pPr>
              <a:r>
                <a:rPr lang="en-US" sz="2723">
                  <a:solidFill>
                    <a:srgbClr val="000000"/>
                  </a:solidFill>
                  <a:latin typeface="Open Sauce"/>
                </a:rPr>
                <a:t> ^</a:t>
              </a:r>
            </a:p>
          </p:txBody>
        </p:sp>
        <p:sp>
          <p:nvSpPr>
            <p:cNvPr name="TextBox 44" id="44"/>
            <p:cNvSpPr txBox="true"/>
            <p:nvPr/>
          </p:nvSpPr>
          <p:spPr>
            <a:xfrm rot="0">
              <a:off x="651748" y="129628"/>
              <a:ext cx="15031086" cy="773670"/>
            </a:xfrm>
            <a:prstGeom prst="rect">
              <a:avLst/>
            </a:prstGeom>
          </p:spPr>
          <p:txBody>
            <a:bodyPr anchor="t" rtlCol="false" tIns="0" lIns="0" bIns="0" rIns="0">
              <a:spAutoFit/>
            </a:bodyPr>
            <a:lstStyle/>
            <a:p>
              <a:pPr algn="ctr">
                <a:lnSpc>
                  <a:spcPts val="4710"/>
                </a:lnSpc>
                <a:spcBef>
                  <a:spcPct val="0"/>
                </a:spcBef>
              </a:pPr>
            </a:p>
          </p:txBody>
        </p:sp>
        <p:sp>
          <p:nvSpPr>
            <p:cNvPr name="TextBox 45" id="45"/>
            <p:cNvSpPr txBox="true"/>
            <p:nvPr/>
          </p:nvSpPr>
          <p:spPr>
            <a:xfrm rot="0">
              <a:off x="636120" y="129628"/>
              <a:ext cx="1374156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 Receiver’s estimated value of this transmitted bit</a:t>
              </a:r>
            </a:p>
          </p:txBody>
        </p:sp>
      </p:grpSp>
      <p:sp>
        <p:nvSpPr>
          <p:cNvPr name="TextBox 46" id="46"/>
          <p:cNvSpPr txBox="true"/>
          <p:nvPr/>
        </p:nvSpPr>
        <p:spPr>
          <a:xfrm rot="0">
            <a:off x="551610" y="6969784"/>
            <a:ext cx="9361527"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s(t) = Waveform transmitted into the channel</a:t>
            </a:r>
          </a:p>
        </p:txBody>
      </p:sp>
      <p:sp>
        <p:nvSpPr>
          <p:cNvPr name="TextBox 47" id="47"/>
          <p:cNvSpPr txBox="true"/>
          <p:nvPr/>
        </p:nvSpPr>
        <p:spPr>
          <a:xfrm rot="0">
            <a:off x="551610" y="7812734"/>
            <a:ext cx="5617726"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n(t) = White Gassian Noise</a:t>
            </a:r>
          </a:p>
        </p:txBody>
      </p:sp>
      <p:sp>
        <p:nvSpPr>
          <p:cNvPr name="TextBox 48" id="48"/>
          <p:cNvSpPr txBox="true"/>
          <p:nvPr/>
        </p:nvSpPr>
        <p:spPr>
          <a:xfrm rot="0">
            <a:off x="514522" y="8652543"/>
            <a:ext cx="12584668"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r(t) = s(t) + n(t): Waveform of received after addition of noise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3" id="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27</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0" y="508154"/>
            <a:ext cx="18288000" cy="1071753"/>
          </a:xfrm>
          <a:prstGeom prst="rect">
            <a:avLst/>
          </a:prstGeom>
        </p:spPr>
        <p:txBody>
          <a:bodyPr anchor="t" rtlCol="false" tIns="0" lIns="0" bIns="0" rIns="0">
            <a:spAutoFit/>
          </a:bodyPr>
          <a:lstStyle/>
          <a:p>
            <a:pPr algn="ctr">
              <a:lnSpc>
                <a:spcPts val="8652"/>
              </a:lnSpc>
            </a:pPr>
            <a:r>
              <a:rPr lang="en-US" sz="6180">
                <a:solidFill>
                  <a:srgbClr val="FFFFFF"/>
                </a:solidFill>
                <a:latin typeface="Georgia Pro Bold"/>
              </a:rPr>
              <a:t>DECODING </a:t>
            </a:r>
          </a:p>
        </p:txBody>
      </p:sp>
      <p:sp>
        <p:nvSpPr>
          <p:cNvPr name="TextBox 15" id="1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6" id="16"/>
          <p:cNvSpPr txBox="true"/>
          <p:nvPr/>
        </p:nvSpPr>
        <p:spPr>
          <a:xfrm rot="0">
            <a:off x="322261" y="1910418"/>
            <a:ext cx="16509003" cy="5562280"/>
          </a:xfrm>
          <a:prstGeom prst="rect">
            <a:avLst/>
          </a:prstGeom>
        </p:spPr>
        <p:txBody>
          <a:bodyPr anchor="t" rtlCol="false" tIns="0" lIns="0" bIns="0" rIns="0">
            <a:spAutoFit/>
          </a:bodyPr>
          <a:lstStyle/>
          <a:p>
            <a:pPr algn="ctr">
              <a:lnSpc>
                <a:spcPts val="5229"/>
              </a:lnSpc>
            </a:pPr>
          </a:p>
          <a:p>
            <a:pPr algn="ctr">
              <a:lnSpc>
                <a:spcPts val="4969"/>
              </a:lnSpc>
            </a:pPr>
          </a:p>
          <a:p>
            <a:pPr>
              <a:lnSpc>
                <a:spcPts val="3669"/>
              </a:lnSpc>
            </a:pPr>
            <a:r>
              <a:rPr lang="en-US" sz="3822">
                <a:solidFill>
                  <a:srgbClr val="000000"/>
                </a:solidFill>
                <a:latin typeface="Georgia Pro"/>
              </a:rPr>
              <a:t>     </a:t>
            </a:r>
          </a:p>
          <a:p>
            <a:pPr>
              <a:lnSpc>
                <a:spcPts val="3669"/>
              </a:lnSpc>
            </a:pPr>
          </a:p>
          <a:p>
            <a:pPr marL="825320" indent="-412660" lvl="1">
              <a:lnSpc>
                <a:spcPts val="5390"/>
              </a:lnSpc>
              <a:buFont typeface="Arial"/>
              <a:buChar char="•"/>
            </a:pPr>
            <a:r>
              <a:rPr lang="en-US" sz="3822">
                <a:solidFill>
                  <a:srgbClr val="000000"/>
                </a:solidFill>
                <a:latin typeface="Georgia Pro Bold"/>
              </a:rPr>
              <a:t>Hard Decision Decoding :- </a:t>
            </a:r>
            <a:r>
              <a:rPr lang="en-US" sz="3822">
                <a:solidFill>
                  <a:srgbClr val="000000"/>
                </a:solidFill>
                <a:latin typeface="Georgia Pro"/>
              </a:rPr>
              <a:t>Hard Decision decoding works on principle of Minimum Hamming  Distance.</a:t>
            </a:r>
          </a:p>
          <a:p>
            <a:pPr>
              <a:lnSpc>
                <a:spcPts val="5390"/>
              </a:lnSpc>
            </a:pPr>
          </a:p>
          <a:p>
            <a:pPr algn="l" marL="825320" indent="-412660" lvl="1">
              <a:lnSpc>
                <a:spcPts val="5390"/>
              </a:lnSpc>
              <a:buFont typeface="Arial"/>
              <a:buChar char="•"/>
            </a:pPr>
            <a:r>
              <a:rPr lang="en-US" sz="3822">
                <a:solidFill>
                  <a:srgbClr val="000000"/>
                </a:solidFill>
                <a:latin typeface="Georgia Pro Bold"/>
              </a:rPr>
              <a:t>Soft Decision Decoding :-</a:t>
            </a:r>
            <a:r>
              <a:rPr lang="en-US" sz="3822">
                <a:solidFill>
                  <a:srgbClr val="000000"/>
                </a:solidFill>
                <a:latin typeface="Georgia Pro"/>
              </a:rPr>
              <a:t> Soft Decision Decoding works on the principle of Minimum Euclidean Distance.</a:t>
            </a:r>
          </a:p>
        </p:txBody>
      </p:sp>
      <p:sp>
        <p:nvSpPr>
          <p:cNvPr name="TextBox 17" id="17"/>
          <p:cNvSpPr txBox="true"/>
          <p:nvPr/>
        </p:nvSpPr>
        <p:spPr>
          <a:xfrm rot="0">
            <a:off x="-2628900" y="2396579"/>
            <a:ext cx="16509003" cy="707094"/>
          </a:xfrm>
          <a:prstGeom prst="rect">
            <a:avLst/>
          </a:prstGeom>
        </p:spPr>
        <p:txBody>
          <a:bodyPr anchor="t" rtlCol="false" tIns="0" lIns="0" bIns="0" rIns="0">
            <a:spAutoFit/>
          </a:bodyPr>
          <a:lstStyle/>
          <a:p>
            <a:pPr algn="ctr">
              <a:lnSpc>
                <a:spcPts val="5620"/>
              </a:lnSpc>
              <a:spcBef>
                <a:spcPct val="0"/>
              </a:spcBef>
            </a:pPr>
            <a:r>
              <a:rPr lang="en-US" sz="4323">
                <a:solidFill>
                  <a:srgbClr val="000000"/>
                </a:solidFill>
                <a:latin typeface="Georgia Pro Bold"/>
              </a:rPr>
              <a:t>Decoding in convolutional code :-</a:t>
            </a:r>
          </a:p>
        </p:txBody>
      </p:sp>
      <p:sp>
        <p:nvSpPr>
          <p:cNvPr name="TextBox 18" id="18"/>
          <p:cNvSpPr txBox="true"/>
          <p:nvPr/>
        </p:nvSpPr>
        <p:spPr>
          <a:xfrm rot="0">
            <a:off x="-392114" y="3303698"/>
            <a:ext cx="16509003"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 </a:t>
            </a:r>
            <a:r>
              <a:rPr lang="en-US" sz="3623">
                <a:solidFill>
                  <a:srgbClr val="000000"/>
                </a:solidFill>
                <a:latin typeface="Georgia Pro"/>
              </a:rPr>
              <a:t>There are two types of decoding techniques in convolutional coding :</a:t>
            </a:r>
          </a:p>
        </p:txBody>
      </p:sp>
      <p:sp>
        <p:nvSpPr>
          <p:cNvPr name="TextBox 19" id="19"/>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6194791" y="77841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9" id="9"/>
          <p:cNvGrpSpPr/>
          <p:nvPr/>
        </p:nvGrpSpPr>
        <p:grpSpPr>
          <a:xfrm rot="0">
            <a:off x="-2629053" y="-142342"/>
            <a:ext cx="20917053" cy="2477783"/>
            <a:chOff x="0" y="0"/>
            <a:chExt cx="27889404" cy="3303711"/>
          </a:xfrm>
        </p:grpSpPr>
        <p:grpSp>
          <p:nvGrpSpPr>
            <p:cNvPr name="Group 10" id="10"/>
            <p:cNvGrpSpPr/>
            <p:nvPr/>
          </p:nvGrpSpPr>
          <p:grpSpPr>
            <a:xfrm rot="0">
              <a:off x="3505404" y="196315"/>
              <a:ext cx="24384000" cy="2911082"/>
              <a:chOff x="0" y="0"/>
              <a:chExt cx="4816593" cy="575029"/>
            </a:xfrm>
          </p:grpSpPr>
          <p:sp>
            <p:nvSpPr>
              <p:cNvPr name="Freeform 11" id="1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2" id="1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3" id="13"/>
            <p:cNvGrpSpPr/>
            <p:nvPr/>
          </p:nvGrpSpPr>
          <p:grpSpPr>
            <a:xfrm rot="0">
              <a:off x="25794656" y="169033"/>
              <a:ext cx="1445888" cy="1651856"/>
              <a:chOff x="0" y="0"/>
              <a:chExt cx="711453" cy="812800"/>
            </a:xfrm>
          </p:grpSpPr>
          <p:sp>
            <p:nvSpPr>
              <p:cNvPr name="Freeform 14" id="1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5" id="1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28</a:t>
              </a:r>
            </a:p>
          </p:txBody>
        </p:sp>
        <p:sp>
          <p:nvSpPr>
            <p:cNvPr name="TextBox 17" id="1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8" id="1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3509903" y="520446"/>
            <a:ext cx="11268195" cy="1071753"/>
          </a:xfrm>
          <a:prstGeom prst="rect">
            <a:avLst/>
          </a:prstGeom>
        </p:spPr>
        <p:txBody>
          <a:bodyPr anchor="t" rtlCol="false" tIns="0" lIns="0" bIns="0" rIns="0">
            <a:spAutoFit/>
          </a:bodyPr>
          <a:lstStyle/>
          <a:p>
            <a:pPr algn="ctr">
              <a:lnSpc>
                <a:spcPts val="8652"/>
              </a:lnSpc>
            </a:pPr>
            <a:r>
              <a:rPr lang="en-US" sz="6180">
                <a:solidFill>
                  <a:srgbClr val="FDFBFB"/>
                </a:solidFill>
                <a:latin typeface="Georgia Pro Bold"/>
              </a:rPr>
              <a:t>VITERBI DECODING(HDD)</a:t>
            </a:r>
          </a:p>
        </p:txBody>
      </p:sp>
      <p:sp>
        <p:nvSpPr>
          <p:cNvPr name="TextBox 20" id="2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21" id="21"/>
          <p:cNvGrpSpPr/>
          <p:nvPr/>
        </p:nvGrpSpPr>
        <p:grpSpPr>
          <a:xfrm rot="0">
            <a:off x="582067" y="2335442"/>
            <a:ext cx="17114401" cy="7716202"/>
            <a:chOff x="0" y="0"/>
            <a:chExt cx="22819201" cy="10288269"/>
          </a:xfrm>
        </p:grpSpPr>
        <p:sp>
          <p:nvSpPr>
            <p:cNvPr name="TextBox 22" id="22"/>
            <p:cNvSpPr txBox="true"/>
            <p:nvPr/>
          </p:nvSpPr>
          <p:spPr>
            <a:xfrm rot="0">
              <a:off x="0" y="-104775"/>
              <a:ext cx="22819201" cy="10393044"/>
            </a:xfrm>
            <a:prstGeom prst="rect">
              <a:avLst/>
            </a:prstGeom>
          </p:spPr>
          <p:txBody>
            <a:bodyPr anchor="t" rtlCol="false" tIns="0" lIns="0" bIns="0" rIns="0">
              <a:spAutoFit/>
            </a:bodyPr>
            <a:lstStyle/>
            <a:p>
              <a:pPr>
                <a:lnSpc>
                  <a:spcPts val="4185"/>
                </a:lnSpc>
              </a:pPr>
              <a:r>
                <a:rPr lang="en-US" sz="2700">
                  <a:solidFill>
                    <a:srgbClr val="000000"/>
                  </a:solidFill>
                  <a:latin typeface="Georgia Pro"/>
                </a:rPr>
                <a:t>Define States:</a:t>
              </a:r>
            </a:p>
            <a:p>
              <a:pPr marL="1165866" indent="-388622" lvl="2">
                <a:lnSpc>
                  <a:spcPts val="4185"/>
                </a:lnSpc>
                <a:buFont typeface="Arial"/>
                <a:buChar char="⚬"/>
              </a:pPr>
              <a:r>
                <a:rPr lang="en-US" sz="2700">
                  <a:solidFill>
                    <a:srgbClr val="000000"/>
                  </a:solidFill>
                  <a:latin typeface="Georgia Pro"/>
                </a:rPr>
                <a:t>Define states base</a:t>
              </a:r>
              <a:r>
                <a:rPr lang="en-US" sz="2700">
                  <a:solidFill>
                    <a:srgbClr val="000000"/>
                  </a:solidFill>
                  <a:latin typeface="Georgia Pro"/>
                </a:rPr>
                <a:t>d on the constraint length </a:t>
              </a:r>
              <a:r>
                <a:rPr lang="en-US" sz="2700">
                  <a:solidFill>
                    <a:srgbClr val="000000"/>
                  </a:solidFill>
                  <a:latin typeface="Georgia Pro"/>
                </a:rPr>
                <a:t>K</a:t>
              </a:r>
              <a:r>
                <a:rPr lang="en-US" sz="2700">
                  <a:solidFill>
                    <a:srgbClr val="000000"/>
                  </a:solidFill>
                  <a:latin typeface="Georgia Pro"/>
                </a:rPr>
                <a:t> of the convolutional code, resulting </a:t>
              </a:r>
            </a:p>
            <a:p>
              <a:pPr>
                <a:lnSpc>
                  <a:spcPts val="4185"/>
                </a:lnSpc>
              </a:pPr>
              <a:r>
                <a:rPr lang="en-US" sz="2700">
                  <a:solidFill>
                    <a:srgbClr val="000000"/>
                  </a:solidFill>
                  <a:latin typeface="Georgia Pro"/>
                </a:rPr>
                <a:t>              possible states.</a:t>
              </a:r>
            </a:p>
            <a:p>
              <a:pPr>
                <a:lnSpc>
                  <a:spcPts val="4185"/>
                </a:lnSpc>
              </a:pPr>
              <a:r>
                <a:rPr lang="en-US" sz="2700">
                  <a:solidFill>
                    <a:srgbClr val="000000"/>
                  </a:solidFill>
                  <a:latin typeface="Georgia Pro"/>
                </a:rPr>
                <a:t> Initialize Trellis:</a:t>
              </a:r>
            </a:p>
            <a:p>
              <a:pPr marL="1165866" indent="-388622" lvl="2">
                <a:lnSpc>
                  <a:spcPts val="4185"/>
                </a:lnSpc>
                <a:buFont typeface="Arial"/>
                <a:buChar char="⚬"/>
              </a:pPr>
              <a:r>
                <a:rPr lang="en-US" sz="2700">
                  <a:solidFill>
                    <a:srgbClr val="000000"/>
                  </a:solidFill>
                  <a:latin typeface="Georgia Pro"/>
                </a:rPr>
                <a:t>Create an empty trellis with rows for each state and columns for encoded bits plus one for the initial state.</a:t>
              </a:r>
            </a:p>
            <a:p>
              <a:pPr>
                <a:lnSpc>
                  <a:spcPts val="4185"/>
                </a:lnSpc>
              </a:pPr>
              <a:r>
                <a:rPr lang="en-US" sz="2700">
                  <a:solidFill>
                    <a:srgbClr val="000000"/>
                  </a:solidFill>
                  <a:latin typeface="Georgia Pro"/>
                </a:rPr>
                <a:t>Start at Initial State:</a:t>
              </a:r>
            </a:p>
            <a:p>
              <a:pPr marL="1165866" indent="-388622" lvl="2">
                <a:lnSpc>
                  <a:spcPts val="4185"/>
                </a:lnSpc>
                <a:buFont typeface="Arial"/>
                <a:buChar char="⚬"/>
              </a:pPr>
              <a:r>
                <a:rPr lang="en-US" sz="2700">
                  <a:solidFill>
                    <a:srgbClr val="000000"/>
                  </a:solidFill>
                  <a:latin typeface="Georgia Pro"/>
                </a:rPr>
                <a:t>Place initial states in the leftmost column and assign a metric (typically distance) to each.</a:t>
              </a:r>
            </a:p>
            <a:p>
              <a:pPr>
                <a:lnSpc>
                  <a:spcPts val="4185"/>
                </a:lnSpc>
              </a:pPr>
              <a:r>
                <a:rPr lang="en-US" sz="2700">
                  <a:solidFill>
                    <a:srgbClr val="000000"/>
                  </a:solidFill>
                  <a:latin typeface="Georgia Pro"/>
                </a:rPr>
                <a:t>Transitioning:</a:t>
              </a:r>
            </a:p>
            <a:p>
              <a:pPr marL="1165866" indent="-388622" lvl="2">
                <a:lnSpc>
                  <a:spcPts val="4185"/>
                </a:lnSpc>
                <a:buFont typeface="Arial"/>
                <a:buChar char="⚬"/>
              </a:pPr>
              <a:r>
                <a:rPr lang="en-US" sz="2700">
                  <a:solidFill>
                    <a:srgbClr val="000000"/>
                  </a:solidFill>
                  <a:latin typeface="Georgia Pro"/>
                </a:rPr>
                <a:t>For each encoded bit, calculate the Hamming distance between current and possible next states.</a:t>
              </a:r>
            </a:p>
            <a:p>
              <a:pPr marL="1165866" indent="-388622" lvl="2">
                <a:lnSpc>
                  <a:spcPts val="4185"/>
                </a:lnSpc>
                <a:buFont typeface="Arial"/>
                <a:buChar char="⚬"/>
              </a:pPr>
              <a:r>
                <a:rPr lang="en-US" sz="2700">
                  <a:solidFill>
                    <a:srgbClr val="000000"/>
                  </a:solidFill>
                  <a:latin typeface="Georgia Pro"/>
                </a:rPr>
                <a:t>Choose transitions resulting in the minimum distance and update metrics accordingly.</a:t>
              </a:r>
            </a:p>
            <a:p>
              <a:pPr>
                <a:lnSpc>
                  <a:spcPts val="4185"/>
                </a:lnSpc>
              </a:pPr>
              <a:r>
                <a:rPr lang="en-US" sz="2700">
                  <a:solidFill>
                    <a:srgbClr val="000000"/>
                  </a:solidFill>
                  <a:latin typeface="Georgia Pro"/>
                </a:rPr>
                <a:t>Backtracking:</a:t>
              </a:r>
            </a:p>
            <a:p>
              <a:pPr marL="1165866" indent="-388622" lvl="2">
                <a:lnSpc>
                  <a:spcPts val="4185"/>
                </a:lnSpc>
                <a:buFont typeface="Arial"/>
                <a:buChar char="⚬"/>
              </a:pPr>
              <a:r>
                <a:rPr lang="en-US" sz="2700">
                  <a:solidFill>
                    <a:srgbClr val="000000"/>
                  </a:solidFill>
                  <a:latin typeface="Georgia Pro"/>
                </a:rPr>
                <a:t>At the end of the sequence, identify the path with the lowest cumulative metric.</a:t>
              </a:r>
            </a:p>
            <a:p>
              <a:pPr>
                <a:lnSpc>
                  <a:spcPts val="4185"/>
                </a:lnSpc>
              </a:pPr>
              <a:r>
                <a:rPr lang="en-US" sz="2700">
                  <a:solidFill>
                    <a:srgbClr val="000000"/>
                  </a:solidFill>
                  <a:latin typeface="Georgia Pro"/>
                </a:rPr>
                <a:t>Final Decoded Sequence:</a:t>
              </a:r>
            </a:p>
            <a:p>
              <a:pPr marL="1165866" indent="-388622" lvl="2">
                <a:lnSpc>
                  <a:spcPts val="4185"/>
                </a:lnSpc>
                <a:buFont typeface="Arial"/>
                <a:buChar char="⚬"/>
              </a:pPr>
              <a:r>
                <a:rPr lang="en-US" sz="2700">
                  <a:solidFill>
                    <a:srgbClr val="000000"/>
                  </a:solidFill>
                  <a:latin typeface="Georgia Pro"/>
                </a:rPr>
                <a:t>Backtrack through the trellis along the minimum distance path to obtain the decoded sequence.</a:t>
              </a:r>
            </a:p>
            <a:p>
              <a:pPr algn="ctr">
                <a:lnSpc>
                  <a:spcPts val="3780"/>
                </a:lnSpc>
              </a:pPr>
            </a:p>
          </p:txBody>
        </p:sp>
        <p:sp>
          <p:nvSpPr>
            <p:cNvPr name="TextBox 23" id="23"/>
            <p:cNvSpPr txBox="true"/>
            <p:nvPr/>
          </p:nvSpPr>
          <p:spPr>
            <a:xfrm rot="0">
              <a:off x="18100083" y="680741"/>
              <a:ext cx="251023" cy="600710"/>
            </a:xfrm>
            <a:prstGeom prst="rect">
              <a:avLst/>
            </a:prstGeom>
          </p:spPr>
          <p:txBody>
            <a:bodyPr anchor="t" rtlCol="false" tIns="0" lIns="0" bIns="0" rIns="0">
              <a:spAutoFit/>
            </a:bodyPr>
            <a:lstStyle/>
            <a:p>
              <a:pPr algn="ctr">
                <a:lnSpc>
                  <a:spcPts val="3779"/>
                </a:lnSpc>
              </a:pPr>
              <a:r>
                <a:rPr lang="en-US" sz="2700">
                  <a:solidFill>
                    <a:srgbClr val="000000"/>
                  </a:solidFill>
                  <a:latin typeface="Canva Sans"/>
                </a:rPr>
                <a:t>2</a:t>
              </a:r>
            </a:p>
          </p:txBody>
        </p:sp>
        <p:sp>
          <p:nvSpPr>
            <p:cNvPr name="TextBox 24" id="24"/>
            <p:cNvSpPr txBox="true"/>
            <p:nvPr/>
          </p:nvSpPr>
          <p:spPr>
            <a:xfrm rot="0">
              <a:off x="18315168" y="353162"/>
              <a:ext cx="1309092" cy="61023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a:rPr>
                <a:t>(K - 1)</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4777"/>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a:off x="8750233" y="2766060"/>
            <a:ext cx="0" cy="6492240"/>
          </a:xfrm>
          <a:prstGeom prst="line">
            <a:avLst/>
          </a:prstGeom>
          <a:ln cap="flat" w="38100">
            <a:solidFill>
              <a:srgbClr val="010101"/>
            </a:solidFill>
            <a:prstDash val="solid"/>
            <a:headEnd type="none" len="sm" w="sm"/>
            <a:tailEnd type="none" len="sm" w="sm"/>
          </a:ln>
        </p:spPr>
      </p:sp>
      <p:sp>
        <p:nvSpPr>
          <p:cNvPr name="Freeform 15" id="15"/>
          <p:cNvSpPr/>
          <p:nvPr/>
        </p:nvSpPr>
        <p:spPr>
          <a:xfrm flipH="false" flipV="false" rot="0">
            <a:off x="6331375" y="3154410"/>
            <a:ext cx="2008165" cy="765015"/>
          </a:xfrm>
          <a:custGeom>
            <a:avLst/>
            <a:gdLst/>
            <a:ahLst/>
            <a:cxnLst/>
            <a:rect r="r" b="b" t="t" l="l"/>
            <a:pathLst>
              <a:path h="765015" w="2008165">
                <a:moveTo>
                  <a:pt x="0" y="0"/>
                </a:moveTo>
                <a:lnTo>
                  <a:pt x="2008165" y="0"/>
                </a:lnTo>
                <a:lnTo>
                  <a:pt x="2008165" y="765015"/>
                </a:lnTo>
                <a:lnTo>
                  <a:pt x="0" y="765015"/>
                </a:lnTo>
                <a:lnTo>
                  <a:pt x="0" y="0"/>
                </a:lnTo>
                <a:close/>
              </a:path>
            </a:pathLst>
          </a:custGeom>
          <a:blipFill>
            <a:blip r:embed="rId4"/>
            <a:stretch>
              <a:fillRect l="0" t="0" r="0" b="0"/>
            </a:stretch>
          </a:blipFill>
        </p:spPr>
      </p:sp>
      <p:sp>
        <p:nvSpPr>
          <p:cNvPr name="Freeform 16" id="16"/>
          <p:cNvSpPr/>
          <p:nvPr/>
        </p:nvSpPr>
        <p:spPr>
          <a:xfrm flipH="false" flipV="false" rot="0">
            <a:off x="6331375" y="4170634"/>
            <a:ext cx="2028333" cy="972866"/>
          </a:xfrm>
          <a:custGeom>
            <a:avLst/>
            <a:gdLst/>
            <a:ahLst/>
            <a:cxnLst/>
            <a:rect r="r" b="b" t="t" l="l"/>
            <a:pathLst>
              <a:path h="972866" w="2028333">
                <a:moveTo>
                  <a:pt x="0" y="0"/>
                </a:moveTo>
                <a:lnTo>
                  <a:pt x="2028333" y="0"/>
                </a:lnTo>
                <a:lnTo>
                  <a:pt x="2028333" y="972866"/>
                </a:lnTo>
                <a:lnTo>
                  <a:pt x="0" y="972866"/>
                </a:lnTo>
                <a:lnTo>
                  <a:pt x="0" y="0"/>
                </a:lnTo>
                <a:close/>
              </a:path>
            </a:pathLst>
          </a:custGeom>
          <a:blipFill>
            <a:blip r:embed="rId5"/>
            <a:stretch>
              <a:fillRect l="0" t="0" r="0" b="0"/>
            </a:stretch>
          </a:blipFill>
        </p:spPr>
      </p:sp>
      <p:sp>
        <p:nvSpPr>
          <p:cNvPr name="Freeform 17" id="17"/>
          <p:cNvSpPr/>
          <p:nvPr/>
        </p:nvSpPr>
        <p:spPr>
          <a:xfrm flipH="false" flipV="false" rot="0">
            <a:off x="6331375" y="5266819"/>
            <a:ext cx="1727780" cy="959878"/>
          </a:xfrm>
          <a:custGeom>
            <a:avLst/>
            <a:gdLst/>
            <a:ahLst/>
            <a:cxnLst/>
            <a:rect r="r" b="b" t="t" l="l"/>
            <a:pathLst>
              <a:path h="959878" w="1727780">
                <a:moveTo>
                  <a:pt x="0" y="0"/>
                </a:moveTo>
                <a:lnTo>
                  <a:pt x="1727781" y="0"/>
                </a:lnTo>
                <a:lnTo>
                  <a:pt x="1727781" y="959878"/>
                </a:lnTo>
                <a:lnTo>
                  <a:pt x="0" y="959878"/>
                </a:lnTo>
                <a:lnTo>
                  <a:pt x="0" y="0"/>
                </a:lnTo>
                <a:close/>
              </a:path>
            </a:pathLst>
          </a:custGeom>
          <a:blipFill>
            <a:blip r:embed="rId6"/>
            <a:stretch>
              <a:fillRect l="0" t="0" r="0" b="0"/>
            </a:stretch>
          </a:blipFill>
        </p:spPr>
      </p:sp>
      <p:sp>
        <p:nvSpPr>
          <p:cNvPr name="Freeform 18" id="18"/>
          <p:cNvSpPr/>
          <p:nvPr/>
        </p:nvSpPr>
        <p:spPr>
          <a:xfrm flipH="false" flipV="false" rot="0">
            <a:off x="6600867" y="6474347"/>
            <a:ext cx="1738673" cy="864637"/>
          </a:xfrm>
          <a:custGeom>
            <a:avLst/>
            <a:gdLst/>
            <a:ahLst/>
            <a:cxnLst/>
            <a:rect r="r" b="b" t="t" l="l"/>
            <a:pathLst>
              <a:path h="864637" w="1738673">
                <a:moveTo>
                  <a:pt x="0" y="0"/>
                </a:moveTo>
                <a:lnTo>
                  <a:pt x="1738673" y="0"/>
                </a:lnTo>
                <a:lnTo>
                  <a:pt x="1738673" y="864637"/>
                </a:lnTo>
                <a:lnTo>
                  <a:pt x="0" y="864637"/>
                </a:lnTo>
                <a:lnTo>
                  <a:pt x="0" y="0"/>
                </a:lnTo>
                <a:close/>
              </a:path>
            </a:pathLst>
          </a:custGeom>
          <a:blipFill>
            <a:blip r:embed="rId7"/>
            <a:stretch>
              <a:fillRect l="0" t="0" r="0" b="0"/>
            </a:stretch>
          </a:blipFill>
        </p:spPr>
      </p:sp>
      <p:sp>
        <p:nvSpPr>
          <p:cNvPr name="Freeform 19" id="19"/>
          <p:cNvSpPr/>
          <p:nvPr/>
        </p:nvSpPr>
        <p:spPr>
          <a:xfrm flipH="false" flipV="false" rot="0">
            <a:off x="5921805" y="7462809"/>
            <a:ext cx="2137351" cy="908560"/>
          </a:xfrm>
          <a:custGeom>
            <a:avLst/>
            <a:gdLst/>
            <a:ahLst/>
            <a:cxnLst/>
            <a:rect r="r" b="b" t="t" l="l"/>
            <a:pathLst>
              <a:path h="908560" w="2137351">
                <a:moveTo>
                  <a:pt x="0" y="0"/>
                </a:moveTo>
                <a:lnTo>
                  <a:pt x="2137351" y="0"/>
                </a:lnTo>
                <a:lnTo>
                  <a:pt x="2137351" y="908561"/>
                </a:lnTo>
                <a:lnTo>
                  <a:pt x="0" y="908561"/>
                </a:lnTo>
                <a:lnTo>
                  <a:pt x="0" y="0"/>
                </a:lnTo>
                <a:close/>
              </a:path>
            </a:pathLst>
          </a:custGeom>
          <a:blipFill>
            <a:blip r:embed="rId8"/>
            <a:stretch>
              <a:fillRect l="0" t="0" r="0" b="0"/>
            </a:stretch>
          </a:blipFill>
        </p:spPr>
      </p:sp>
      <p:sp>
        <p:nvSpPr>
          <p:cNvPr name="Freeform 20" id="20"/>
          <p:cNvSpPr/>
          <p:nvPr/>
        </p:nvSpPr>
        <p:spPr>
          <a:xfrm flipH="false" flipV="false" rot="0">
            <a:off x="16026620" y="3154410"/>
            <a:ext cx="1820208" cy="765015"/>
          </a:xfrm>
          <a:custGeom>
            <a:avLst/>
            <a:gdLst/>
            <a:ahLst/>
            <a:cxnLst/>
            <a:rect r="r" b="b" t="t" l="l"/>
            <a:pathLst>
              <a:path h="765015" w="1820208">
                <a:moveTo>
                  <a:pt x="0" y="0"/>
                </a:moveTo>
                <a:lnTo>
                  <a:pt x="1820208" y="0"/>
                </a:lnTo>
                <a:lnTo>
                  <a:pt x="1820208" y="765015"/>
                </a:lnTo>
                <a:lnTo>
                  <a:pt x="0" y="765015"/>
                </a:lnTo>
                <a:lnTo>
                  <a:pt x="0" y="0"/>
                </a:lnTo>
                <a:close/>
              </a:path>
            </a:pathLst>
          </a:custGeom>
          <a:blipFill>
            <a:blip r:embed="rId9"/>
            <a:stretch>
              <a:fillRect l="0" t="0" r="0" b="0"/>
            </a:stretch>
          </a:blipFill>
        </p:spPr>
      </p:sp>
      <p:sp>
        <p:nvSpPr>
          <p:cNvPr name="Freeform 21" id="21"/>
          <p:cNvSpPr/>
          <p:nvPr/>
        </p:nvSpPr>
        <p:spPr>
          <a:xfrm flipH="false" flipV="false" rot="0">
            <a:off x="15934830" y="4306811"/>
            <a:ext cx="2003789" cy="700511"/>
          </a:xfrm>
          <a:custGeom>
            <a:avLst/>
            <a:gdLst/>
            <a:ahLst/>
            <a:cxnLst/>
            <a:rect r="r" b="b" t="t" l="l"/>
            <a:pathLst>
              <a:path h="700511" w="2003789">
                <a:moveTo>
                  <a:pt x="0" y="0"/>
                </a:moveTo>
                <a:lnTo>
                  <a:pt x="2003788" y="0"/>
                </a:lnTo>
                <a:lnTo>
                  <a:pt x="2003788" y="700512"/>
                </a:lnTo>
                <a:lnTo>
                  <a:pt x="0" y="700512"/>
                </a:lnTo>
                <a:lnTo>
                  <a:pt x="0" y="0"/>
                </a:lnTo>
                <a:close/>
              </a:path>
            </a:pathLst>
          </a:custGeom>
          <a:blipFill>
            <a:blip r:embed="rId10"/>
            <a:stretch>
              <a:fillRect l="0" t="0" r="0" b="0"/>
            </a:stretch>
          </a:blipFill>
        </p:spPr>
      </p:sp>
      <p:sp>
        <p:nvSpPr>
          <p:cNvPr name="Freeform 22" id="22"/>
          <p:cNvSpPr/>
          <p:nvPr/>
        </p:nvSpPr>
        <p:spPr>
          <a:xfrm flipH="false" flipV="false" rot="0">
            <a:off x="15609820" y="5435080"/>
            <a:ext cx="2237008" cy="907381"/>
          </a:xfrm>
          <a:custGeom>
            <a:avLst/>
            <a:gdLst/>
            <a:ahLst/>
            <a:cxnLst/>
            <a:rect r="r" b="b" t="t" l="l"/>
            <a:pathLst>
              <a:path h="907381" w="2237008">
                <a:moveTo>
                  <a:pt x="0" y="0"/>
                </a:moveTo>
                <a:lnTo>
                  <a:pt x="2237008" y="0"/>
                </a:lnTo>
                <a:lnTo>
                  <a:pt x="2237008" y="907381"/>
                </a:lnTo>
                <a:lnTo>
                  <a:pt x="0" y="907381"/>
                </a:lnTo>
                <a:lnTo>
                  <a:pt x="0" y="0"/>
                </a:lnTo>
                <a:close/>
              </a:path>
            </a:pathLst>
          </a:custGeom>
          <a:blipFill>
            <a:blip r:embed="rId11"/>
            <a:stretch>
              <a:fillRect l="0" t="0" r="0" b="0"/>
            </a:stretch>
          </a:blipFill>
        </p:spPr>
      </p:sp>
      <p:sp>
        <p:nvSpPr>
          <p:cNvPr name="Freeform 23" id="23"/>
          <p:cNvSpPr/>
          <p:nvPr/>
        </p:nvSpPr>
        <p:spPr>
          <a:xfrm flipH="false" flipV="false" rot="0">
            <a:off x="15382029" y="6474581"/>
            <a:ext cx="1877271" cy="988228"/>
          </a:xfrm>
          <a:custGeom>
            <a:avLst/>
            <a:gdLst/>
            <a:ahLst/>
            <a:cxnLst/>
            <a:rect r="r" b="b" t="t" l="l"/>
            <a:pathLst>
              <a:path h="988228" w="1877271">
                <a:moveTo>
                  <a:pt x="0" y="0"/>
                </a:moveTo>
                <a:lnTo>
                  <a:pt x="1877271" y="0"/>
                </a:lnTo>
                <a:lnTo>
                  <a:pt x="1877271" y="988228"/>
                </a:lnTo>
                <a:lnTo>
                  <a:pt x="0" y="988228"/>
                </a:lnTo>
                <a:lnTo>
                  <a:pt x="0" y="0"/>
                </a:lnTo>
                <a:close/>
              </a:path>
            </a:pathLst>
          </a:custGeom>
          <a:blipFill>
            <a:blip r:embed="rId12"/>
            <a:stretch>
              <a:fillRect l="0" t="-13780" r="0" b="0"/>
            </a:stretch>
          </a:blipFill>
        </p:spPr>
      </p:sp>
      <p:sp>
        <p:nvSpPr>
          <p:cNvPr name="Freeform 24" id="24"/>
          <p:cNvSpPr/>
          <p:nvPr/>
        </p:nvSpPr>
        <p:spPr>
          <a:xfrm flipH="false" flipV="false" rot="0">
            <a:off x="16061337" y="7891434"/>
            <a:ext cx="2039915" cy="682444"/>
          </a:xfrm>
          <a:custGeom>
            <a:avLst/>
            <a:gdLst/>
            <a:ahLst/>
            <a:cxnLst/>
            <a:rect r="r" b="b" t="t" l="l"/>
            <a:pathLst>
              <a:path h="682444" w="2039915">
                <a:moveTo>
                  <a:pt x="0" y="0"/>
                </a:moveTo>
                <a:lnTo>
                  <a:pt x="2039916" y="0"/>
                </a:lnTo>
                <a:lnTo>
                  <a:pt x="2039916" y="682445"/>
                </a:lnTo>
                <a:lnTo>
                  <a:pt x="0" y="682445"/>
                </a:lnTo>
                <a:lnTo>
                  <a:pt x="0" y="0"/>
                </a:lnTo>
                <a:close/>
              </a:path>
            </a:pathLst>
          </a:custGeom>
          <a:blipFill>
            <a:blip r:embed="rId13"/>
            <a:stretch>
              <a:fillRect l="0" t="0" r="0" b="0"/>
            </a:stretch>
          </a:blipFill>
        </p:spPr>
      </p:sp>
      <p:sp>
        <p:nvSpPr>
          <p:cNvPr name="TextBox 25" id="25"/>
          <p:cNvSpPr txBox="true"/>
          <p:nvPr/>
        </p:nvSpPr>
        <p:spPr>
          <a:xfrm rot="0">
            <a:off x="447591" y="3268380"/>
            <a:ext cx="5903952" cy="4702514"/>
          </a:xfrm>
          <a:prstGeom prst="rect">
            <a:avLst/>
          </a:prstGeom>
        </p:spPr>
        <p:txBody>
          <a:bodyPr anchor="t" rtlCol="false" tIns="0" lIns="0" bIns="0" rIns="0">
            <a:spAutoFit/>
          </a:bodyPr>
          <a:lstStyle/>
          <a:p>
            <a:pPr>
              <a:lnSpc>
                <a:spcPts val="4190"/>
              </a:lnSpc>
            </a:pPr>
            <a:r>
              <a:rPr lang="en-US" sz="3223">
                <a:solidFill>
                  <a:srgbClr val="000000"/>
                </a:solidFill>
                <a:latin typeface="Georgia Pro"/>
              </a:rPr>
              <a:t>1) Janvi Ramani - 202201158</a:t>
            </a:r>
          </a:p>
          <a:p>
            <a:pPr>
              <a:lnSpc>
                <a:spcPts val="4190"/>
              </a:lnSpc>
            </a:pPr>
          </a:p>
          <a:p>
            <a:pPr>
              <a:lnSpc>
                <a:spcPts val="4190"/>
              </a:lnSpc>
            </a:pPr>
            <a:r>
              <a:rPr lang="en-US" sz="3223">
                <a:solidFill>
                  <a:srgbClr val="000000"/>
                </a:solidFill>
                <a:latin typeface="Georgia Pro"/>
              </a:rPr>
              <a:t>2) Shyam Ghetiya - 202201161</a:t>
            </a:r>
          </a:p>
          <a:p>
            <a:pPr>
              <a:lnSpc>
                <a:spcPts val="4190"/>
              </a:lnSpc>
            </a:pPr>
          </a:p>
          <a:p>
            <a:pPr>
              <a:lnSpc>
                <a:spcPts val="4190"/>
              </a:lnSpc>
            </a:pPr>
            <a:r>
              <a:rPr lang="en-US" sz="3223">
                <a:solidFill>
                  <a:srgbClr val="000000"/>
                </a:solidFill>
                <a:latin typeface="Georgia Pro"/>
              </a:rPr>
              <a:t>3) Nishil Patel - 202201166</a:t>
            </a:r>
          </a:p>
          <a:p>
            <a:pPr>
              <a:lnSpc>
                <a:spcPts val="4190"/>
              </a:lnSpc>
            </a:pPr>
          </a:p>
          <a:p>
            <a:pPr>
              <a:lnSpc>
                <a:spcPts val="4190"/>
              </a:lnSpc>
            </a:pPr>
            <a:r>
              <a:rPr lang="en-US" sz="3223">
                <a:solidFill>
                  <a:srgbClr val="000000"/>
                </a:solidFill>
                <a:latin typeface="Georgia Pro"/>
              </a:rPr>
              <a:t>4) Tathya Prajapati - 202201170</a:t>
            </a:r>
          </a:p>
          <a:p>
            <a:pPr>
              <a:lnSpc>
                <a:spcPts val="4190"/>
              </a:lnSpc>
            </a:pPr>
          </a:p>
          <a:p>
            <a:pPr>
              <a:lnSpc>
                <a:spcPts val="4190"/>
              </a:lnSpc>
              <a:spcBef>
                <a:spcPct val="0"/>
              </a:spcBef>
            </a:pPr>
            <a:r>
              <a:rPr lang="en-US" sz="3223">
                <a:solidFill>
                  <a:srgbClr val="000000"/>
                </a:solidFill>
                <a:latin typeface="Georgia Pro"/>
              </a:rPr>
              <a:t>5) Sunil Rathva - 202201177</a:t>
            </a:r>
          </a:p>
        </p:txBody>
      </p:sp>
      <p:sp>
        <p:nvSpPr>
          <p:cNvPr name="TextBox 26" id="26"/>
          <p:cNvSpPr txBox="true"/>
          <p:nvPr/>
        </p:nvSpPr>
        <p:spPr>
          <a:xfrm rot="0">
            <a:off x="9144153" y="3249330"/>
            <a:ext cx="7589082" cy="5907109"/>
          </a:xfrm>
          <a:prstGeom prst="rect">
            <a:avLst/>
          </a:prstGeom>
        </p:spPr>
        <p:txBody>
          <a:bodyPr anchor="t" rtlCol="false" tIns="0" lIns="0" bIns="0" rIns="0">
            <a:spAutoFit/>
          </a:bodyPr>
          <a:lstStyle/>
          <a:p>
            <a:pPr>
              <a:lnSpc>
                <a:spcPts val="4710"/>
              </a:lnSpc>
            </a:pPr>
            <a:r>
              <a:rPr lang="en-US" sz="3623">
                <a:solidFill>
                  <a:srgbClr val="000000"/>
                </a:solidFill>
                <a:latin typeface="Georgia Pro"/>
              </a:rPr>
              <a:t>6)   Vedant Savani - 202201178</a:t>
            </a:r>
          </a:p>
          <a:p>
            <a:pPr>
              <a:lnSpc>
                <a:spcPts val="4710"/>
              </a:lnSpc>
            </a:pPr>
          </a:p>
          <a:p>
            <a:pPr>
              <a:lnSpc>
                <a:spcPts val="4710"/>
              </a:lnSpc>
            </a:pPr>
            <a:r>
              <a:rPr lang="en-US" sz="3623">
                <a:solidFill>
                  <a:srgbClr val="000000"/>
                </a:solidFill>
                <a:latin typeface="Georgia Pro"/>
              </a:rPr>
              <a:t>7)   Nitin Kanzariya - 202201181</a:t>
            </a:r>
          </a:p>
          <a:p>
            <a:pPr algn="ctr">
              <a:lnSpc>
                <a:spcPts val="4710"/>
              </a:lnSpc>
            </a:pPr>
          </a:p>
          <a:p>
            <a:pPr>
              <a:lnSpc>
                <a:spcPts val="4710"/>
              </a:lnSpc>
            </a:pPr>
            <a:r>
              <a:rPr lang="en-US" sz="3623">
                <a:solidFill>
                  <a:srgbClr val="000000"/>
                </a:solidFill>
                <a:latin typeface="Georgia Pro"/>
              </a:rPr>
              <a:t>8)   Akshat Joshi - 202201185</a:t>
            </a:r>
          </a:p>
          <a:p>
            <a:pPr>
              <a:lnSpc>
                <a:spcPts val="4710"/>
              </a:lnSpc>
            </a:pPr>
          </a:p>
          <a:p>
            <a:pPr>
              <a:lnSpc>
                <a:spcPts val="4710"/>
              </a:lnSpc>
            </a:pPr>
            <a:r>
              <a:rPr lang="en-US" sz="3623">
                <a:solidFill>
                  <a:srgbClr val="000000"/>
                </a:solidFill>
                <a:latin typeface="Georgia Pro"/>
              </a:rPr>
              <a:t>9)   Bansi Patel - 202201190</a:t>
            </a:r>
          </a:p>
          <a:p>
            <a:pPr>
              <a:lnSpc>
                <a:spcPts val="4710"/>
              </a:lnSpc>
            </a:pPr>
          </a:p>
          <a:p>
            <a:pPr>
              <a:lnSpc>
                <a:spcPts val="4710"/>
              </a:lnSpc>
            </a:pPr>
            <a:r>
              <a:rPr lang="en-US" sz="3623">
                <a:solidFill>
                  <a:srgbClr val="000000"/>
                </a:solidFill>
                <a:latin typeface="Georgia Pro"/>
              </a:rPr>
              <a:t>10) Bhoomish Patel - 202201414</a:t>
            </a:r>
          </a:p>
          <a:p>
            <a:pPr>
              <a:lnSpc>
                <a:spcPts val="4710"/>
              </a:lnSpc>
              <a:spcBef>
                <a:spcPct val="0"/>
              </a:spcBef>
            </a:pPr>
          </a:p>
        </p:txBody>
      </p:sp>
      <p:sp>
        <p:nvSpPr>
          <p:cNvPr name="TextBox 27" id="27"/>
          <p:cNvSpPr txBox="true"/>
          <p:nvPr/>
        </p:nvSpPr>
        <p:spPr>
          <a:xfrm rot="0">
            <a:off x="5982771" y="583211"/>
            <a:ext cx="6322457"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GROUP MEMBER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29</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010101"/>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010101"/>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010101"/>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010101"/>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010101"/>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010101"/>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4007432"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4" id="164"/>
          <p:cNvSpPr txBox="true"/>
          <p:nvPr/>
        </p:nvSpPr>
        <p:spPr>
          <a:xfrm rot="0">
            <a:off x="4131683" y="3997440"/>
            <a:ext cx="254318"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5" id="165"/>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6" id="166"/>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7" id="167"/>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8" id="168"/>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9" id="169"/>
          <p:cNvGrpSpPr/>
          <p:nvPr/>
        </p:nvGrpSpPr>
        <p:grpSpPr>
          <a:xfrm rot="0">
            <a:off x="3500275" y="8069113"/>
            <a:ext cx="930536" cy="1081319"/>
            <a:chOff x="0" y="0"/>
            <a:chExt cx="1240715" cy="1441759"/>
          </a:xfrm>
        </p:grpSpPr>
        <p:sp>
          <p:nvSpPr>
            <p:cNvPr name="TextBox 170" id="17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71" id="171"/>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72" id="172"/>
          <p:cNvGrpSpPr/>
          <p:nvPr/>
        </p:nvGrpSpPr>
        <p:grpSpPr>
          <a:xfrm rot="0">
            <a:off x="6182619" y="3545989"/>
            <a:ext cx="677605" cy="699940"/>
            <a:chOff x="0" y="0"/>
            <a:chExt cx="903473" cy="933253"/>
          </a:xfrm>
        </p:grpSpPr>
        <p:sp>
          <p:nvSpPr>
            <p:cNvPr name="TextBox 173" id="17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4" id="17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5" id="175"/>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6" id="176"/>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77" id="177"/>
          <p:cNvGrpSpPr/>
          <p:nvPr/>
        </p:nvGrpSpPr>
        <p:grpSpPr>
          <a:xfrm rot="0">
            <a:off x="5932515" y="6486594"/>
            <a:ext cx="677605" cy="1096838"/>
            <a:chOff x="0" y="0"/>
            <a:chExt cx="903473" cy="1462451"/>
          </a:xfrm>
        </p:grpSpPr>
        <p:sp>
          <p:nvSpPr>
            <p:cNvPr name="TextBox 178" id="17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9" id="17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0" id="180"/>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1" id="181"/>
          <p:cNvGrpSpPr/>
          <p:nvPr/>
        </p:nvGrpSpPr>
        <p:grpSpPr>
          <a:xfrm rot="0">
            <a:off x="8501529" y="3545989"/>
            <a:ext cx="677605" cy="699940"/>
            <a:chOff x="0" y="0"/>
            <a:chExt cx="903473" cy="933253"/>
          </a:xfrm>
        </p:grpSpPr>
        <p:sp>
          <p:nvSpPr>
            <p:cNvPr name="TextBox 182" id="182"/>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3" id="183"/>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4" id="184"/>
          <p:cNvGrpSpPr/>
          <p:nvPr/>
        </p:nvGrpSpPr>
        <p:grpSpPr>
          <a:xfrm rot="0">
            <a:off x="10791843" y="3558838"/>
            <a:ext cx="677605" cy="699940"/>
            <a:chOff x="0" y="0"/>
            <a:chExt cx="903473" cy="933253"/>
          </a:xfrm>
        </p:grpSpPr>
        <p:sp>
          <p:nvSpPr>
            <p:cNvPr name="TextBox 185" id="18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6" id="18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7" id="187"/>
          <p:cNvGrpSpPr/>
          <p:nvPr/>
        </p:nvGrpSpPr>
        <p:grpSpPr>
          <a:xfrm rot="0">
            <a:off x="13019343" y="3558838"/>
            <a:ext cx="677605" cy="699940"/>
            <a:chOff x="0" y="0"/>
            <a:chExt cx="903473" cy="933253"/>
          </a:xfrm>
        </p:grpSpPr>
        <p:sp>
          <p:nvSpPr>
            <p:cNvPr name="TextBox 188" id="18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9" id="18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0" id="19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1" id="191"/>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2" id="192"/>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3" id="193"/>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4" id="194"/>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5" id="195"/>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6" id="196"/>
          <p:cNvGrpSpPr/>
          <p:nvPr/>
        </p:nvGrpSpPr>
        <p:grpSpPr>
          <a:xfrm rot="0">
            <a:off x="8190064" y="6576094"/>
            <a:ext cx="677605" cy="1096838"/>
            <a:chOff x="0" y="0"/>
            <a:chExt cx="903473" cy="1462451"/>
          </a:xfrm>
        </p:grpSpPr>
        <p:sp>
          <p:nvSpPr>
            <p:cNvPr name="TextBox 197" id="19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8" id="198"/>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9" id="199"/>
          <p:cNvGrpSpPr/>
          <p:nvPr/>
        </p:nvGrpSpPr>
        <p:grpSpPr>
          <a:xfrm rot="0">
            <a:off x="10485102" y="6513512"/>
            <a:ext cx="677605" cy="1096838"/>
            <a:chOff x="0" y="0"/>
            <a:chExt cx="903473" cy="1462451"/>
          </a:xfrm>
        </p:grpSpPr>
        <p:sp>
          <p:nvSpPr>
            <p:cNvPr name="TextBox 200" id="20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1" id="20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2" id="202"/>
          <p:cNvGrpSpPr/>
          <p:nvPr/>
        </p:nvGrpSpPr>
        <p:grpSpPr>
          <a:xfrm rot="0">
            <a:off x="12809793" y="6576094"/>
            <a:ext cx="677605" cy="1096838"/>
            <a:chOff x="0" y="0"/>
            <a:chExt cx="903473" cy="1462451"/>
          </a:xfrm>
        </p:grpSpPr>
        <p:sp>
          <p:nvSpPr>
            <p:cNvPr name="TextBox 203" id="20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4" id="204"/>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5" id="205"/>
          <p:cNvGrpSpPr/>
          <p:nvPr/>
        </p:nvGrpSpPr>
        <p:grpSpPr>
          <a:xfrm rot="0">
            <a:off x="8063598" y="8102026"/>
            <a:ext cx="930536" cy="1081319"/>
            <a:chOff x="0" y="0"/>
            <a:chExt cx="1240715" cy="1441759"/>
          </a:xfrm>
        </p:grpSpPr>
        <p:sp>
          <p:nvSpPr>
            <p:cNvPr name="TextBox 206" id="20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7" id="20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8" id="208"/>
          <p:cNvGrpSpPr/>
          <p:nvPr/>
        </p:nvGrpSpPr>
        <p:grpSpPr>
          <a:xfrm rot="0">
            <a:off x="10330401" y="8071509"/>
            <a:ext cx="930536" cy="1081319"/>
            <a:chOff x="0" y="0"/>
            <a:chExt cx="1240715" cy="1441759"/>
          </a:xfrm>
        </p:grpSpPr>
        <p:sp>
          <p:nvSpPr>
            <p:cNvPr name="TextBox 209" id="20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0" id="210"/>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1" id="211"/>
          <p:cNvGrpSpPr/>
          <p:nvPr/>
        </p:nvGrpSpPr>
        <p:grpSpPr>
          <a:xfrm rot="0">
            <a:off x="12657211" y="8069113"/>
            <a:ext cx="930536" cy="1081319"/>
            <a:chOff x="0" y="0"/>
            <a:chExt cx="1240715" cy="1441759"/>
          </a:xfrm>
        </p:grpSpPr>
        <p:sp>
          <p:nvSpPr>
            <p:cNvPr name="TextBox 212" id="21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3" id="213"/>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4" id="214"/>
          <p:cNvGrpSpPr/>
          <p:nvPr/>
        </p:nvGrpSpPr>
        <p:grpSpPr>
          <a:xfrm rot="0">
            <a:off x="15283673" y="3558838"/>
            <a:ext cx="677605" cy="699940"/>
            <a:chOff x="0" y="0"/>
            <a:chExt cx="903473" cy="933253"/>
          </a:xfrm>
        </p:grpSpPr>
        <p:sp>
          <p:nvSpPr>
            <p:cNvPr name="TextBox 215" id="21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16" id="21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17" id="217"/>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8" id="218"/>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9" id="219"/>
          <p:cNvGrpSpPr/>
          <p:nvPr/>
        </p:nvGrpSpPr>
        <p:grpSpPr>
          <a:xfrm rot="0">
            <a:off x="15064598" y="6638676"/>
            <a:ext cx="677605" cy="1096838"/>
            <a:chOff x="0" y="0"/>
            <a:chExt cx="903473" cy="1462451"/>
          </a:xfrm>
        </p:grpSpPr>
        <p:sp>
          <p:nvSpPr>
            <p:cNvPr name="TextBox 220" id="22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21" id="22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22" id="222"/>
          <p:cNvGrpSpPr/>
          <p:nvPr/>
        </p:nvGrpSpPr>
        <p:grpSpPr>
          <a:xfrm rot="0">
            <a:off x="14954778" y="8121076"/>
            <a:ext cx="930536" cy="1081319"/>
            <a:chOff x="0" y="0"/>
            <a:chExt cx="1240715" cy="1441759"/>
          </a:xfrm>
        </p:grpSpPr>
        <p:sp>
          <p:nvSpPr>
            <p:cNvPr name="TextBox 223" id="22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24" id="224"/>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25" id="22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26" id="226"/>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30</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010101"/>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010101"/>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010101"/>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010101"/>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478" y="396375"/>
            <a:ext cx="8313043"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70" id="170"/>
          <p:cNvGrpSpPr/>
          <p:nvPr/>
        </p:nvGrpSpPr>
        <p:grpSpPr>
          <a:xfrm rot="0">
            <a:off x="6182619" y="3545989"/>
            <a:ext cx="677605" cy="699940"/>
            <a:chOff x="0" y="0"/>
            <a:chExt cx="903473" cy="933253"/>
          </a:xfrm>
        </p:grpSpPr>
        <p:sp>
          <p:nvSpPr>
            <p:cNvPr name="TextBox 171" id="171"/>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3" id="173"/>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4" id="174"/>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75" id="175"/>
          <p:cNvGrpSpPr/>
          <p:nvPr/>
        </p:nvGrpSpPr>
        <p:grpSpPr>
          <a:xfrm rot="0">
            <a:off x="5932515" y="6486594"/>
            <a:ext cx="677605" cy="1096838"/>
            <a:chOff x="0" y="0"/>
            <a:chExt cx="903473" cy="1462451"/>
          </a:xfrm>
        </p:grpSpPr>
        <p:sp>
          <p:nvSpPr>
            <p:cNvPr name="TextBox 176" id="17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7" id="17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78" id="178"/>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9" id="179"/>
          <p:cNvGrpSpPr/>
          <p:nvPr/>
        </p:nvGrpSpPr>
        <p:grpSpPr>
          <a:xfrm rot="0">
            <a:off x="8501529" y="3545989"/>
            <a:ext cx="677605" cy="699940"/>
            <a:chOff x="0" y="0"/>
            <a:chExt cx="903473" cy="933253"/>
          </a:xfrm>
        </p:grpSpPr>
        <p:sp>
          <p:nvSpPr>
            <p:cNvPr name="TextBox 180" id="180"/>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2" id="182"/>
          <p:cNvGrpSpPr/>
          <p:nvPr/>
        </p:nvGrpSpPr>
        <p:grpSpPr>
          <a:xfrm rot="0">
            <a:off x="10791843" y="3558838"/>
            <a:ext cx="677605" cy="699940"/>
            <a:chOff x="0" y="0"/>
            <a:chExt cx="903473" cy="933253"/>
          </a:xfrm>
        </p:grpSpPr>
        <p:sp>
          <p:nvSpPr>
            <p:cNvPr name="TextBox 183" id="18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4" id="18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5" id="185"/>
          <p:cNvGrpSpPr/>
          <p:nvPr/>
        </p:nvGrpSpPr>
        <p:grpSpPr>
          <a:xfrm rot="0">
            <a:off x="13019343" y="3558838"/>
            <a:ext cx="677605" cy="699940"/>
            <a:chOff x="0" y="0"/>
            <a:chExt cx="903473" cy="933253"/>
          </a:xfrm>
        </p:grpSpPr>
        <p:sp>
          <p:nvSpPr>
            <p:cNvPr name="TextBox 186" id="186"/>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7" id="187"/>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8" id="18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9" id="189"/>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0" id="190"/>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1" id="191"/>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2" id="192"/>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3" id="193"/>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4" id="194"/>
          <p:cNvGrpSpPr/>
          <p:nvPr/>
        </p:nvGrpSpPr>
        <p:grpSpPr>
          <a:xfrm rot="0">
            <a:off x="8190064" y="6576094"/>
            <a:ext cx="677605" cy="1096838"/>
            <a:chOff x="0" y="0"/>
            <a:chExt cx="903473" cy="1462451"/>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6" id="196"/>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7" id="197"/>
          <p:cNvGrpSpPr/>
          <p:nvPr/>
        </p:nvGrpSpPr>
        <p:grpSpPr>
          <a:xfrm rot="0">
            <a:off x="10485102" y="6513512"/>
            <a:ext cx="677605" cy="1096838"/>
            <a:chOff x="0" y="0"/>
            <a:chExt cx="903473" cy="1462451"/>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9" id="19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0" id="200"/>
          <p:cNvGrpSpPr/>
          <p:nvPr/>
        </p:nvGrpSpPr>
        <p:grpSpPr>
          <a:xfrm rot="0">
            <a:off x="12809793" y="6576094"/>
            <a:ext cx="677605" cy="1096838"/>
            <a:chOff x="0" y="0"/>
            <a:chExt cx="903473" cy="1462451"/>
          </a:xfrm>
        </p:grpSpPr>
        <p:sp>
          <p:nvSpPr>
            <p:cNvPr name="TextBox 201" id="20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2" id="20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3" id="203"/>
          <p:cNvGrpSpPr/>
          <p:nvPr/>
        </p:nvGrpSpPr>
        <p:grpSpPr>
          <a:xfrm rot="0">
            <a:off x="8063598" y="8102026"/>
            <a:ext cx="930536" cy="1081319"/>
            <a:chOff x="0" y="0"/>
            <a:chExt cx="1240715" cy="1441759"/>
          </a:xfrm>
        </p:grpSpPr>
        <p:sp>
          <p:nvSpPr>
            <p:cNvPr name="TextBox 204" id="20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5" id="205"/>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6" id="206"/>
          <p:cNvGrpSpPr/>
          <p:nvPr/>
        </p:nvGrpSpPr>
        <p:grpSpPr>
          <a:xfrm rot="0">
            <a:off x="10330401" y="8071509"/>
            <a:ext cx="930536" cy="1081319"/>
            <a:chOff x="0" y="0"/>
            <a:chExt cx="1240715" cy="1441759"/>
          </a:xfrm>
        </p:grpSpPr>
        <p:sp>
          <p:nvSpPr>
            <p:cNvPr name="TextBox 207" id="20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8" id="208"/>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9" id="209"/>
          <p:cNvGrpSpPr/>
          <p:nvPr/>
        </p:nvGrpSpPr>
        <p:grpSpPr>
          <a:xfrm rot="0">
            <a:off x="12657211" y="8069113"/>
            <a:ext cx="930536" cy="1081319"/>
            <a:chOff x="0" y="0"/>
            <a:chExt cx="1240715" cy="1441759"/>
          </a:xfrm>
        </p:grpSpPr>
        <p:sp>
          <p:nvSpPr>
            <p:cNvPr name="TextBox 210" id="21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1" id="211"/>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2" id="212"/>
          <p:cNvGrpSpPr/>
          <p:nvPr/>
        </p:nvGrpSpPr>
        <p:grpSpPr>
          <a:xfrm rot="0">
            <a:off x="15283673" y="3558838"/>
            <a:ext cx="677605" cy="699940"/>
            <a:chOff x="0" y="0"/>
            <a:chExt cx="903473" cy="933253"/>
          </a:xfrm>
        </p:grpSpPr>
        <p:sp>
          <p:nvSpPr>
            <p:cNvPr name="TextBox 213" id="21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14" id="21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15" id="215"/>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6" id="216"/>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7" id="217"/>
          <p:cNvGrpSpPr/>
          <p:nvPr/>
        </p:nvGrpSpPr>
        <p:grpSpPr>
          <a:xfrm rot="0">
            <a:off x="15064598" y="6638676"/>
            <a:ext cx="677605" cy="1096838"/>
            <a:chOff x="0" y="0"/>
            <a:chExt cx="903473" cy="1462451"/>
          </a:xfrm>
        </p:grpSpPr>
        <p:sp>
          <p:nvSpPr>
            <p:cNvPr name="TextBox 218" id="21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19" id="21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20" id="220"/>
          <p:cNvGrpSpPr/>
          <p:nvPr/>
        </p:nvGrpSpPr>
        <p:grpSpPr>
          <a:xfrm rot="0">
            <a:off x="14954778" y="8121076"/>
            <a:ext cx="930536" cy="1081319"/>
            <a:chOff x="0" y="0"/>
            <a:chExt cx="1240715" cy="1441759"/>
          </a:xfrm>
        </p:grpSpPr>
        <p:sp>
          <p:nvSpPr>
            <p:cNvPr name="TextBox 221" id="22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22" id="222"/>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23" id="223"/>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24" id="224"/>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25" id="225"/>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6" id="226"/>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8" id="228"/>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31</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3" id="173"/>
          <p:cNvGrpSpPr/>
          <p:nvPr/>
        </p:nvGrpSpPr>
        <p:grpSpPr>
          <a:xfrm rot="0">
            <a:off x="8501529" y="3545989"/>
            <a:ext cx="677605" cy="699940"/>
            <a:chOff x="0" y="0"/>
            <a:chExt cx="903473" cy="933253"/>
          </a:xfrm>
        </p:grpSpPr>
        <p:sp>
          <p:nvSpPr>
            <p:cNvPr name="TextBox 174" id="174"/>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5" id="175"/>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6" id="176"/>
          <p:cNvGrpSpPr/>
          <p:nvPr/>
        </p:nvGrpSpPr>
        <p:grpSpPr>
          <a:xfrm rot="0">
            <a:off x="10791843" y="3558838"/>
            <a:ext cx="677605" cy="699940"/>
            <a:chOff x="0" y="0"/>
            <a:chExt cx="903473" cy="933253"/>
          </a:xfrm>
        </p:grpSpPr>
        <p:sp>
          <p:nvSpPr>
            <p:cNvPr name="TextBox 177" id="17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9" id="179"/>
          <p:cNvGrpSpPr/>
          <p:nvPr/>
        </p:nvGrpSpPr>
        <p:grpSpPr>
          <a:xfrm rot="0">
            <a:off x="13019343" y="3558838"/>
            <a:ext cx="677605" cy="699940"/>
            <a:chOff x="0" y="0"/>
            <a:chExt cx="903473" cy="933253"/>
          </a:xfrm>
        </p:grpSpPr>
        <p:sp>
          <p:nvSpPr>
            <p:cNvPr name="TextBox 180" id="180"/>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2" id="182"/>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3" id="183"/>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4" id="184"/>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5" id="185"/>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6" id="186"/>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7" id="187"/>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8" id="188"/>
          <p:cNvGrpSpPr/>
          <p:nvPr/>
        </p:nvGrpSpPr>
        <p:grpSpPr>
          <a:xfrm rot="0">
            <a:off x="8190064" y="6576094"/>
            <a:ext cx="677605" cy="1096838"/>
            <a:chOff x="0" y="0"/>
            <a:chExt cx="903473" cy="1462451"/>
          </a:xfrm>
        </p:grpSpPr>
        <p:sp>
          <p:nvSpPr>
            <p:cNvPr name="TextBox 189" id="18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0" id="19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1" id="191"/>
          <p:cNvGrpSpPr/>
          <p:nvPr/>
        </p:nvGrpSpPr>
        <p:grpSpPr>
          <a:xfrm rot="0">
            <a:off x="10485102" y="6513512"/>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2809793" y="6576094"/>
            <a:ext cx="677605" cy="1096838"/>
            <a:chOff x="0" y="0"/>
            <a:chExt cx="903473" cy="1462451"/>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6" id="196"/>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7" id="197"/>
          <p:cNvGrpSpPr/>
          <p:nvPr/>
        </p:nvGrpSpPr>
        <p:grpSpPr>
          <a:xfrm rot="0">
            <a:off x="8063598" y="8102026"/>
            <a:ext cx="930536" cy="1081319"/>
            <a:chOff x="0" y="0"/>
            <a:chExt cx="1240715" cy="1441759"/>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9" id="19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0" id="200"/>
          <p:cNvGrpSpPr/>
          <p:nvPr/>
        </p:nvGrpSpPr>
        <p:grpSpPr>
          <a:xfrm rot="0">
            <a:off x="10330401" y="8071509"/>
            <a:ext cx="930536" cy="1081319"/>
            <a:chOff x="0" y="0"/>
            <a:chExt cx="1240715" cy="1441759"/>
          </a:xfrm>
        </p:grpSpPr>
        <p:sp>
          <p:nvSpPr>
            <p:cNvPr name="TextBox 201" id="20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2" id="202"/>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3" id="203"/>
          <p:cNvGrpSpPr/>
          <p:nvPr/>
        </p:nvGrpSpPr>
        <p:grpSpPr>
          <a:xfrm rot="0">
            <a:off x="12657211" y="8069113"/>
            <a:ext cx="930536" cy="1081319"/>
            <a:chOff x="0" y="0"/>
            <a:chExt cx="1240715" cy="1441759"/>
          </a:xfrm>
        </p:grpSpPr>
        <p:sp>
          <p:nvSpPr>
            <p:cNvPr name="TextBox 204" id="20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5" id="205"/>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6" id="206"/>
          <p:cNvGrpSpPr/>
          <p:nvPr/>
        </p:nvGrpSpPr>
        <p:grpSpPr>
          <a:xfrm rot="0">
            <a:off x="15283673" y="3558838"/>
            <a:ext cx="677605" cy="699940"/>
            <a:chOff x="0" y="0"/>
            <a:chExt cx="903473" cy="933253"/>
          </a:xfrm>
        </p:grpSpPr>
        <p:sp>
          <p:nvSpPr>
            <p:cNvPr name="TextBox 207" id="20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8" id="20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9" id="209"/>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0" id="210"/>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1" id="211"/>
          <p:cNvGrpSpPr/>
          <p:nvPr/>
        </p:nvGrpSpPr>
        <p:grpSpPr>
          <a:xfrm rot="0">
            <a:off x="15064598" y="6638676"/>
            <a:ext cx="677605" cy="1096838"/>
            <a:chOff x="0" y="0"/>
            <a:chExt cx="903473" cy="1462451"/>
          </a:xfrm>
        </p:grpSpPr>
        <p:sp>
          <p:nvSpPr>
            <p:cNvPr name="TextBox 212" id="21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13" id="21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14" id="214"/>
          <p:cNvGrpSpPr/>
          <p:nvPr/>
        </p:nvGrpSpPr>
        <p:grpSpPr>
          <a:xfrm rot="0">
            <a:off x="14954778" y="8121076"/>
            <a:ext cx="930536" cy="1081319"/>
            <a:chOff x="0" y="0"/>
            <a:chExt cx="1240715" cy="1441759"/>
          </a:xfrm>
        </p:grpSpPr>
        <p:sp>
          <p:nvSpPr>
            <p:cNvPr name="TextBox 215" id="21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6" id="21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7" id="217"/>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8" id="218"/>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9" id="219"/>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0" id="220"/>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1" id="221"/>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2" id="222"/>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4" id="224"/>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5" id="225"/>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8" id="228"/>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9" id="229"/>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0" id="230"/>
          <p:cNvSpPr txBox="true"/>
          <p:nvPr/>
        </p:nvSpPr>
        <p:spPr>
          <a:xfrm rot="0">
            <a:off x="7913687" y="355884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32</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7" id="177"/>
          <p:cNvGrpSpPr/>
          <p:nvPr/>
        </p:nvGrpSpPr>
        <p:grpSpPr>
          <a:xfrm rot="0">
            <a:off x="13019343" y="3558838"/>
            <a:ext cx="677605" cy="699940"/>
            <a:chOff x="0" y="0"/>
            <a:chExt cx="903473" cy="933253"/>
          </a:xfrm>
        </p:grpSpPr>
        <p:sp>
          <p:nvSpPr>
            <p:cNvPr name="TextBox 178" id="17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9" id="17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0" id="18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1" id="181"/>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3" id="183"/>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4" id="184"/>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5" id="185"/>
          <p:cNvGrpSpPr/>
          <p:nvPr/>
        </p:nvGrpSpPr>
        <p:grpSpPr>
          <a:xfrm rot="0">
            <a:off x="8190064" y="6576094"/>
            <a:ext cx="677605" cy="1096838"/>
            <a:chOff x="0" y="0"/>
            <a:chExt cx="903473" cy="1462451"/>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7" id="18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88" id="188"/>
          <p:cNvGrpSpPr/>
          <p:nvPr/>
        </p:nvGrpSpPr>
        <p:grpSpPr>
          <a:xfrm rot="0">
            <a:off x="10485102" y="6513512"/>
            <a:ext cx="677605" cy="1096838"/>
            <a:chOff x="0" y="0"/>
            <a:chExt cx="903473" cy="1462451"/>
          </a:xfrm>
        </p:grpSpPr>
        <p:sp>
          <p:nvSpPr>
            <p:cNvPr name="TextBox 189" id="18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0" id="19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1" id="191"/>
          <p:cNvGrpSpPr/>
          <p:nvPr/>
        </p:nvGrpSpPr>
        <p:grpSpPr>
          <a:xfrm rot="0">
            <a:off x="12809793" y="6576094"/>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0330401" y="8071509"/>
            <a:ext cx="930536" cy="1081319"/>
            <a:chOff x="0" y="0"/>
            <a:chExt cx="1240715" cy="1441759"/>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6" id="19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7" id="197"/>
          <p:cNvGrpSpPr/>
          <p:nvPr/>
        </p:nvGrpSpPr>
        <p:grpSpPr>
          <a:xfrm rot="0">
            <a:off x="12657211" y="8069113"/>
            <a:ext cx="930536" cy="1081319"/>
            <a:chOff x="0" y="0"/>
            <a:chExt cx="1240715" cy="1441759"/>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9" id="19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0" id="200"/>
          <p:cNvGrpSpPr/>
          <p:nvPr/>
        </p:nvGrpSpPr>
        <p:grpSpPr>
          <a:xfrm rot="0">
            <a:off x="15283673" y="3558838"/>
            <a:ext cx="677605" cy="699940"/>
            <a:chOff x="0" y="0"/>
            <a:chExt cx="903473" cy="933253"/>
          </a:xfrm>
        </p:grpSpPr>
        <p:sp>
          <p:nvSpPr>
            <p:cNvPr name="TextBox 201" id="201"/>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2" id="202"/>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3" id="203"/>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04" id="204"/>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05" id="205"/>
          <p:cNvGrpSpPr/>
          <p:nvPr/>
        </p:nvGrpSpPr>
        <p:grpSpPr>
          <a:xfrm rot="0">
            <a:off x="15064598" y="6638676"/>
            <a:ext cx="677605" cy="1096838"/>
            <a:chOff x="0" y="0"/>
            <a:chExt cx="903473" cy="1462451"/>
          </a:xfrm>
        </p:grpSpPr>
        <p:sp>
          <p:nvSpPr>
            <p:cNvPr name="TextBox 206" id="20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7" id="20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8" id="208"/>
          <p:cNvGrpSpPr/>
          <p:nvPr/>
        </p:nvGrpSpPr>
        <p:grpSpPr>
          <a:xfrm rot="0">
            <a:off x="14954778" y="8121076"/>
            <a:ext cx="930536" cy="1081319"/>
            <a:chOff x="0" y="0"/>
            <a:chExt cx="1240715" cy="1441759"/>
          </a:xfrm>
        </p:grpSpPr>
        <p:sp>
          <p:nvSpPr>
            <p:cNvPr name="TextBox 209" id="20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0" id="210"/>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1" id="211"/>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2" id="212"/>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3" id="213"/>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4" id="214"/>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6" id="216"/>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7" id="217"/>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8" id="218"/>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9" id="219"/>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0" id="220"/>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1" id="221"/>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2" id="222"/>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4" id="224"/>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5" id="225"/>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6" id="226"/>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7" id="227"/>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8" id="228"/>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9" id="229"/>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0" id="230"/>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1" id="231"/>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33</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7" id="177"/>
          <p:cNvGrpSpPr/>
          <p:nvPr/>
        </p:nvGrpSpPr>
        <p:grpSpPr>
          <a:xfrm rot="0">
            <a:off x="13019343" y="3558838"/>
            <a:ext cx="677605" cy="699940"/>
            <a:chOff x="0" y="0"/>
            <a:chExt cx="903473" cy="933253"/>
          </a:xfrm>
        </p:grpSpPr>
        <p:sp>
          <p:nvSpPr>
            <p:cNvPr name="TextBox 178" id="17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9" id="17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0" id="18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1" id="181"/>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3" id="183"/>
          <p:cNvGrpSpPr/>
          <p:nvPr/>
        </p:nvGrpSpPr>
        <p:grpSpPr>
          <a:xfrm rot="0">
            <a:off x="8190064" y="6576094"/>
            <a:ext cx="677605" cy="1096838"/>
            <a:chOff x="0" y="0"/>
            <a:chExt cx="903473" cy="1462451"/>
          </a:xfrm>
        </p:grpSpPr>
        <p:sp>
          <p:nvSpPr>
            <p:cNvPr name="TextBox 184" id="18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5" id="185"/>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6" id="186"/>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7" id="187"/>
          <p:cNvGrpSpPr/>
          <p:nvPr/>
        </p:nvGrpSpPr>
        <p:grpSpPr>
          <a:xfrm rot="0">
            <a:off x="12809793" y="6576094"/>
            <a:ext cx="677605" cy="1096838"/>
            <a:chOff x="0" y="0"/>
            <a:chExt cx="903473" cy="1462451"/>
          </a:xfrm>
        </p:grpSpPr>
        <p:sp>
          <p:nvSpPr>
            <p:cNvPr name="TextBox 188" id="18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9" id="18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90" id="190"/>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91" id="191"/>
          <p:cNvGrpSpPr/>
          <p:nvPr/>
        </p:nvGrpSpPr>
        <p:grpSpPr>
          <a:xfrm rot="0">
            <a:off x="12657211" y="8069113"/>
            <a:ext cx="930536" cy="1081319"/>
            <a:chOff x="0" y="0"/>
            <a:chExt cx="1240715" cy="1441759"/>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3" id="193"/>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4" id="194"/>
          <p:cNvGrpSpPr/>
          <p:nvPr/>
        </p:nvGrpSpPr>
        <p:grpSpPr>
          <a:xfrm rot="0">
            <a:off x="15283673" y="3558838"/>
            <a:ext cx="677605" cy="699940"/>
            <a:chOff x="0" y="0"/>
            <a:chExt cx="903473" cy="933253"/>
          </a:xfrm>
        </p:grpSpPr>
        <p:sp>
          <p:nvSpPr>
            <p:cNvPr name="TextBox 195" id="19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6" id="19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7" id="197"/>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8" id="198"/>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9" id="199"/>
          <p:cNvGrpSpPr/>
          <p:nvPr/>
        </p:nvGrpSpPr>
        <p:grpSpPr>
          <a:xfrm rot="0">
            <a:off x="15064598" y="6638676"/>
            <a:ext cx="677605" cy="1096838"/>
            <a:chOff x="0" y="0"/>
            <a:chExt cx="903473" cy="1462451"/>
          </a:xfrm>
        </p:grpSpPr>
        <p:sp>
          <p:nvSpPr>
            <p:cNvPr name="TextBox 200" id="20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1" id="20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2" id="202"/>
          <p:cNvGrpSpPr/>
          <p:nvPr/>
        </p:nvGrpSpPr>
        <p:grpSpPr>
          <a:xfrm rot="0">
            <a:off x="14954778" y="8121076"/>
            <a:ext cx="930536" cy="1081319"/>
            <a:chOff x="0" y="0"/>
            <a:chExt cx="1240715" cy="1441759"/>
          </a:xfrm>
        </p:grpSpPr>
        <p:sp>
          <p:nvSpPr>
            <p:cNvPr name="TextBox 203" id="20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4" id="204"/>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05" id="20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06" id="206"/>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07" id="207"/>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8" id="208"/>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9" id="209"/>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0" id="210"/>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1" id="211"/>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2" id="212"/>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3" id="213"/>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4" id="214"/>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6" id="216"/>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7" id="217"/>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8" id="218"/>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9" id="219"/>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0" id="220"/>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1" id="221"/>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3" id="223"/>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4" id="224"/>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5" id="225"/>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7" id="227"/>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8" id="228"/>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9" id="229"/>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0" id="230"/>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1" id="231"/>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3" id="233"/>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4" id="234"/>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34</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E80808"/>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E80808"/>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E80808"/>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7" id="177"/>
          <p:cNvSpPr txBox="true"/>
          <p:nvPr/>
        </p:nvSpPr>
        <p:spPr>
          <a:xfrm rot="0">
            <a:off x="13075446"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9" id="179"/>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0" id="180"/>
          <p:cNvGrpSpPr/>
          <p:nvPr/>
        </p:nvGrpSpPr>
        <p:grpSpPr>
          <a:xfrm rot="0">
            <a:off x="8190064" y="6576094"/>
            <a:ext cx="677605" cy="1096838"/>
            <a:chOff x="0" y="0"/>
            <a:chExt cx="903473" cy="1462451"/>
          </a:xfrm>
        </p:grpSpPr>
        <p:sp>
          <p:nvSpPr>
            <p:cNvPr name="TextBox 181" id="18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2" id="18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3" id="183"/>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4" id="184"/>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5" id="185"/>
          <p:cNvGrpSpPr/>
          <p:nvPr/>
        </p:nvGrpSpPr>
        <p:grpSpPr>
          <a:xfrm rot="0">
            <a:off x="12657211" y="8069113"/>
            <a:ext cx="930536" cy="1081319"/>
            <a:chOff x="0" y="0"/>
            <a:chExt cx="1240715" cy="1441759"/>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87" id="18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88" id="188"/>
          <p:cNvGrpSpPr/>
          <p:nvPr/>
        </p:nvGrpSpPr>
        <p:grpSpPr>
          <a:xfrm rot="0">
            <a:off x="15283673" y="3558838"/>
            <a:ext cx="677605" cy="699940"/>
            <a:chOff x="0" y="0"/>
            <a:chExt cx="903473" cy="933253"/>
          </a:xfrm>
        </p:grpSpPr>
        <p:sp>
          <p:nvSpPr>
            <p:cNvPr name="TextBox 189" id="189"/>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0" id="190"/>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1" id="191"/>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2" id="192"/>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3" id="193"/>
          <p:cNvGrpSpPr/>
          <p:nvPr/>
        </p:nvGrpSpPr>
        <p:grpSpPr>
          <a:xfrm rot="0">
            <a:off x="15064598" y="6638676"/>
            <a:ext cx="677605" cy="1096838"/>
            <a:chOff x="0" y="0"/>
            <a:chExt cx="903473" cy="1462451"/>
          </a:xfrm>
        </p:grpSpPr>
        <p:sp>
          <p:nvSpPr>
            <p:cNvPr name="TextBox 194" id="19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5" id="195"/>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6" id="196"/>
          <p:cNvGrpSpPr/>
          <p:nvPr/>
        </p:nvGrpSpPr>
        <p:grpSpPr>
          <a:xfrm rot="0">
            <a:off x="14954778" y="8121076"/>
            <a:ext cx="930536" cy="1081319"/>
            <a:chOff x="0" y="0"/>
            <a:chExt cx="1240715" cy="1441759"/>
          </a:xfrm>
        </p:grpSpPr>
        <p:sp>
          <p:nvSpPr>
            <p:cNvPr name="TextBox 197" id="19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8" id="198"/>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99" id="199"/>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00" id="200"/>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01" id="201"/>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2" id="202"/>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3" id="203"/>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4" id="204"/>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5" id="205"/>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6" id="206"/>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7" id="207"/>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8" id="208"/>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9" id="209"/>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0" id="210"/>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1" id="211"/>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2" id="212"/>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3" id="213"/>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4" id="214"/>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5" id="215"/>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6" id="216"/>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7" id="217"/>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8" id="218"/>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9" id="219"/>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0" id="220"/>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1" id="221"/>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3" id="223"/>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4" id="224"/>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5" id="225"/>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7" id="227"/>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8" id="228"/>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9" id="229"/>
          <p:cNvSpPr txBox="true"/>
          <p:nvPr/>
        </p:nvSpPr>
        <p:spPr>
          <a:xfrm rot="0">
            <a:off x="14764809"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0" id="230"/>
          <p:cNvSpPr txBox="true"/>
          <p:nvPr/>
        </p:nvSpPr>
        <p:spPr>
          <a:xfrm rot="0">
            <a:off x="14682040" y="517434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1" id="231"/>
          <p:cNvSpPr txBox="true"/>
          <p:nvPr/>
        </p:nvSpPr>
        <p:spPr>
          <a:xfrm rot="0">
            <a:off x="14716653"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2" id="232"/>
          <p:cNvSpPr txBox="true"/>
          <p:nvPr/>
        </p:nvSpPr>
        <p:spPr>
          <a:xfrm rot="0">
            <a:off x="14682040"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3" id="233"/>
          <p:cNvSpPr txBox="true"/>
          <p:nvPr/>
        </p:nvSpPr>
        <p:spPr>
          <a:xfrm rot="0">
            <a:off x="13032211" y="64482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4" id="234"/>
          <p:cNvSpPr txBox="true"/>
          <p:nvPr/>
        </p:nvSpPr>
        <p:spPr>
          <a:xfrm rot="0">
            <a:off x="12992673" y="731640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5" id="235"/>
          <p:cNvSpPr txBox="true"/>
          <p:nvPr/>
        </p:nvSpPr>
        <p:spPr>
          <a:xfrm rot="0">
            <a:off x="13223178" y="403811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6" id="236"/>
          <p:cNvSpPr txBox="true"/>
          <p:nvPr/>
        </p:nvSpPr>
        <p:spPr>
          <a:xfrm rot="0">
            <a:off x="13087492" y="488984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35</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E80808"/>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E80808"/>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E80808"/>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E80808"/>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478" y="396375"/>
            <a:ext cx="8313043"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7" id="177"/>
          <p:cNvSpPr txBox="true"/>
          <p:nvPr/>
        </p:nvSpPr>
        <p:spPr>
          <a:xfrm rot="0">
            <a:off x="13075446"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9" id="179"/>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0" id="180"/>
          <p:cNvGrpSpPr/>
          <p:nvPr/>
        </p:nvGrpSpPr>
        <p:grpSpPr>
          <a:xfrm rot="0">
            <a:off x="8190064" y="6576094"/>
            <a:ext cx="677605" cy="1096838"/>
            <a:chOff x="0" y="0"/>
            <a:chExt cx="903473" cy="1462451"/>
          </a:xfrm>
        </p:grpSpPr>
        <p:sp>
          <p:nvSpPr>
            <p:cNvPr name="TextBox 181" id="18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2" id="18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3" id="183"/>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4" id="184"/>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5" id="185"/>
          <p:cNvGrpSpPr/>
          <p:nvPr/>
        </p:nvGrpSpPr>
        <p:grpSpPr>
          <a:xfrm rot="0">
            <a:off x="12657211" y="8069113"/>
            <a:ext cx="930536" cy="1081319"/>
            <a:chOff x="0" y="0"/>
            <a:chExt cx="1240715" cy="1441759"/>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87" id="18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88" id="188"/>
          <p:cNvSpPr txBox="true"/>
          <p:nvPr/>
        </p:nvSpPr>
        <p:spPr>
          <a:xfrm rot="0">
            <a:off x="15283673" y="393556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9" id="189"/>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0" id="190"/>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1" id="191"/>
          <p:cNvGrpSpPr/>
          <p:nvPr/>
        </p:nvGrpSpPr>
        <p:grpSpPr>
          <a:xfrm rot="0">
            <a:off x="15064598" y="6638676"/>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4954778" y="8121076"/>
            <a:ext cx="930536" cy="1081319"/>
            <a:chOff x="0" y="0"/>
            <a:chExt cx="1240715" cy="1441759"/>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6" id="19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97" id="197"/>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198" id="198"/>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199" id="199"/>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0" id="200"/>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1" id="201"/>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2" id="202"/>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3" id="203"/>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4" id="204"/>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5" id="205"/>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6" id="206"/>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7" id="207"/>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8" id="208"/>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9" id="209"/>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0" id="210"/>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1" id="211"/>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2" id="212"/>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3" id="213"/>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4" id="214"/>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6" id="216"/>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7" id="217"/>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8" id="218"/>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9" id="219"/>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0" id="220"/>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1" id="221"/>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4" id="224"/>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5" id="225"/>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6" id="226"/>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14764809"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8" id="228"/>
          <p:cNvSpPr txBox="true"/>
          <p:nvPr/>
        </p:nvSpPr>
        <p:spPr>
          <a:xfrm rot="0">
            <a:off x="14682040" y="517434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9" id="229"/>
          <p:cNvSpPr txBox="true"/>
          <p:nvPr/>
        </p:nvSpPr>
        <p:spPr>
          <a:xfrm rot="0">
            <a:off x="14716653"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0" id="230"/>
          <p:cNvSpPr txBox="true"/>
          <p:nvPr/>
        </p:nvSpPr>
        <p:spPr>
          <a:xfrm rot="0">
            <a:off x="14682040"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1" id="231"/>
          <p:cNvSpPr txBox="true"/>
          <p:nvPr/>
        </p:nvSpPr>
        <p:spPr>
          <a:xfrm rot="0">
            <a:off x="13032211" y="64482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12992673" y="731640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3" id="233"/>
          <p:cNvSpPr txBox="true"/>
          <p:nvPr/>
        </p:nvSpPr>
        <p:spPr>
          <a:xfrm rot="0">
            <a:off x="13223178" y="403811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4" id="234"/>
          <p:cNvSpPr txBox="true"/>
          <p:nvPr/>
        </p:nvSpPr>
        <p:spPr>
          <a:xfrm rot="0">
            <a:off x="13087492" y="488984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5" id="235"/>
          <p:cNvSpPr txBox="true"/>
          <p:nvPr/>
        </p:nvSpPr>
        <p:spPr>
          <a:xfrm rot="0">
            <a:off x="16936700" y="3511213"/>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6" id="236"/>
          <p:cNvSpPr txBox="true"/>
          <p:nvPr/>
        </p:nvSpPr>
        <p:spPr>
          <a:xfrm rot="0">
            <a:off x="15715116" y="339865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36</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478508"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04" id="104"/>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06" id="106"/>
          <p:cNvSpPr/>
          <p:nvPr/>
        </p:nvSpPr>
        <p:spPr>
          <a:xfrm>
            <a:off x="15362691" y="3820803"/>
            <a:ext cx="1115817" cy="0"/>
          </a:xfrm>
          <a:prstGeom prst="line">
            <a:avLst/>
          </a:prstGeom>
          <a:ln cap="flat" w="38100">
            <a:solidFill>
              <a:srgbClr val="E80808"/>
            </a:solidFill>
            <a:prstDash val="solid"/>
            <a:headEnd type="none" len="sm" w="sm"/>
            <a:tailEnd type="arrow" len="sm" w="med"/>
          </a:ln>
        </p:spPr>
      </p:sp>
      <p:sp>
        <p:nvSpPr>
          <p:cNvPr name="AutoShape 107" id="107"/>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08" id="108"/>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TextBox 109" id="109"/>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10" id="110"/>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11" id="111"/>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12" id="112"/>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13" id="113"/>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14" id="114"/>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15" id="115"/>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16" id="116"/>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17" id="117"/>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18" id="118"/>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19" id="119"/>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20" id="120"/>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21" id="121"/>
          <p:cNvSpPr txBox="true"/>
          <p:nvPr/>
        </p:nvSpPr>
        <p:spPr>
          <a:xfrm rot="0">
            <a:off x="4461850" y="4849566"/>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2" id="122"/>
          <p:cNvSpPr txBox="true"/>
          <p:nvPr/>
        </p:nvSpPr>
        <p:spPr>
          <a:xfrm rot="0">
            <a:off x="6451767" y="6982422"/>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3" id="123"/>
          <p:cNvSpPr txBox="true"/>
          <p:nvPr/>
        </p:nvSpPr>
        <p:spPr>
          <a:xfrm rot="0">
            <a:off x="8878027" y="8316682"/>
            <a:ext cx="237292"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 1</a:t>
            </a:r>
          </a:p>
        </p:txBody>
      </p:sp>
      <p:sp>
        <p:nvSpPr>
          <p:cNvPr name="TextBox 124" id="124"/>
          <p:cNvSpPr txBox="true"/>
          <p:nvPr/>
        </p:nvSpPr>
        <p:spPr>
          <a:xfrm rot="0">
            <a:off x="13587747" y="4169586"/>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5" id="12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126" id="126"/>
          <p:cNvSpPr txBox="true"/>
          <p:nvPr/>
        </p:nvSpPr>
        <p:spPr>
          <a:xfrm rot="0">
            <a:off x="5569104" y="6804622"/>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127" id="127"/>
          <p:cNvSpPr txBox="true"/>
          <p:nvPr/>
        </p:nvSpPr>
        <p:spPr>
          <a:xfrm rot="0">
            <a:off x="7829473" y="846760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128" id="128"/>
          <p:cNvSpPr txBox="true"/>
          <p:nvPr/>
        </p:nvSpPr>
        <p:spPr>
          <a:xfrm rot="0">
            <a:off x="10149439" y="8462096"/>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29" id="129"/>
          <p:cNvSpPr txBox="true"/>
          <p:nvPr/>
        </p:nvSpPr>
        <p:spPr>
          <a:xfrm rot="0">
            <a:off x="12424431" y="5225824"/>
            <a:ext cx="297299"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0" id="130"/>
          <p:cNvSpPr txBox="true"/>
          <p:nvPr/>
        </p:nvSpPr>
        <p:spPr>
          <a:xfrm rot="0">
            <a:off x="14720256" y="3481862"/>
            <a:ext cx="297299"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1" id="131"/>
          <p:cNvSpPr txBox="true"/>
          <p:nvPr/>
        </p:nvSpPr>
        <p:spPr>
          <a:xfrm rot="0">
            <a:off x="16849637" y="3481862"/>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2" id="132"/>
          <p:cNvSpPr txBox="true"/>
          <p:nvPr/>
        </p:nvSpPr>
        <p:spPr>
          <a:xfrm rot="0">
            <a:off x="15768007" y="3377870"/>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33" id="133"/>
          <p:cNvSpPr txBox="true"/>
          <p:nvPr/>
        </p:nvSpPr>
        <p:spPr>
          <a:xfrm rot="0">
            <a:off x="11188511" y="6582149"/>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28575"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37</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3842787" y="581433"/>
            <a:ext cx="11060906" cy="1071753"/>
          </a:xfrm>
          <a:prstGeom prst="rect">
            <a:avLst/>
          </a:prstGeom>
        </p:spPr>
        <p:txBody>
          <a:bodyPr anchor="t" rtlCol="false" tIns="0" lIns="0" bIns="0" rIns="0">
            <a:spAutoFit/>
          </a:bodyPr>
          <a:lstStyle/>
          <a:p>
            <a:pPr algn="ctr">
              <a:lnSpc>
                <a:spcPts val="8652"/>
              </a:lnSpc>
            </a:pPr>
            <a:r>
              <a:rPr lang="en-US" sz="6180">
                <a:solidFill>
                  <a:srgbClr val="FFFFFF"/>
                </a:solidFill>
                <a:latin typeface="Georgia Pro Bold"/>
              </a:rPr>
              <a:t>VITERBI DECODING(SDD)</a:t>
            </a:r>
          </a:p>
        </p:txBody>
      </p:sp>
      <p:sp>
        <p:nvSpPr>
          <p:cNvPr name="TextBox 16" id="16"/>
          <p:cNvSpPr txBox="true"/>
          <p:nvPr/>
        </p:nvSpPr>
        <p:spPr>
          <a:xfrm rot="0">
            <a:off x="266060" y="1814513"/>
            <a:ext cx="18021940" cy="8169021"/>
          </a:xfrm>
          <a:prstGeom prst="rect">
            <a:avLst/>
          </a:prstGeom>
        </p:spPr>
        <p:txBody>
          <a:bodyPr anchor="t" rtlCol="false" tIns="0" lIns="0" bIns="0" rIns="0">
            <a:spAutoFit/>
          </a:bodyPr>
          <a:lstStyle/>
          <a:p>
            <a:pPr>
              <a:lnSpc>
                <a:spcPts val="3780"/>
              </a:lnSpc>
            </a:pPr>
          </a:p>
          <a:p>
            <a:pPr>
              <a:lnSpc>
                <a:spcPts val="4104"/>
              </a:lnSpc>
            </a:pPr>
            <a:r>
              <a:rPr lang="en-US" sz="2700">
                <a:solidFill>
                  <a:srgbClr val="000000"/>
                </a:solidFill>
                <a:latin typeface="Georgia Pro"/>
              </a:rPr>
              <a:t>Construct the trellis diagram.</a:t>
            </a:r>
          </a:p>
          <a:p>
            <a:pPr>
              <a:lnSpc>
                <a:spcPts val="4104"/>
              </a:lnSpc>
            </a:pPr>
            <a:r>
              <a:rPr lang="en-US" sz="2700">
                <a:solidFill>
                  <a:srgbClr val="000000"/>
                </a:solidFill>
                <a:latin typeface="Georgia Pro"/>
              </a:rPr>
              <a:t>Calculate Eucli</a:t>
            </a:r>
            <a:r>
              <a:rPr lang="en-US" sz="2700">
                <a:solidFill>
                  <a:srgbClr val="000000"/>
                </a:solidFill>
                <a:latin typeface="Georgia Pro"/>
              </a:rPr>
              <a:t>dean Distances:</a:t>
            </a:r>
          </a:p>
          <a:p>
            <a:pPr marL="1165866" indent="-388622" lvl="2">
              <a:lnSpc>
                <a:spcPts val="4104"/>
              </a:lnSpc>
              <a:buFont typeface="Arial"/>
              <a:buChar char="⚬"/>
            </a:pPr>
            <a:r>
              <a:rPr lang="en-US" sz="2700">
                <a:solidFill>
                  <a:srgbClr val="000000"/>
                </a:solidFill>
                <a:latin typeface="Georgia Pro"/>
              </a:rPr>
              <a:t>Extract blocks of size n from the received message and determine the Euclidean distances with the state outputs.</a:t>
            </a:r>
          </a:p>
          <a:p>
            <a:pPr marL="1165866" indent="-388622" lvl="2">
              <a:lnSpc>
                <a:spcPts val="4104"/>
              </a:lnSpc>
              <a:buFont typeface="Arial"/>
              <a:buChar char="⚬"/>
            </a:pPr>
            <a:r>
              <a:rPr lang="en-US" sz="2700">
                <a:solidFill>
                  <a:srgbClr val="000000"/>
                </a:solidFill>
                <a:latin typeface="Georgia Pro"/>
              </a:rPr>
              <a:t>F</a:t>
            </a:r>
            <a:r>
              <a:rPr lang="en-US" sz="2700">
                <a:solidFill>
                  <a:srgbClr val="000000"/>
                </a:solidFill>
                <a:latin typeface="Georgia Pro"/>
              </a:rPr>
              <a:t>or distance computation, modulate the state outputs, square the differences between corresponding bits, and sum these values.</a:t>
            </a:r>
          </a:p>
          <a:p>
            <a:pPr>
              <a:lnSpc>
                <a:spcPts val="4104"/>
              </a:lnSpc>
            </a:pPr>
            <a:r>
              <a:rPr lang="en-US" sz="2700">
                <a:solidFill>
                  <a:srgbClr val="000000"/>
                </a:solidFill>
                <a:latin typeface="Georgia Pro"/>
              </a:rPr>
              <a:t>Ev</a:t>
            </a:r>
            <a:r>
              <a:rPr lang="en-US" sz="2700">
                <a:solidFill>
                  <a:srgbClr val="000000"/>
                </a:solidFill>
                <a:latin typeface="Georgia Pro"/>
              </a:rPr>
              <a:t>aluate Branch Metrics:</a:t>
            </a:r>
          </a:p>
          <a:p>
            <a:pPr marL="1165866" indent="-388622" lvl="2">
              <a:lnSpc>
                <a:spcPts val="4104"/>
              </a:lnSpc>
              <a:buFont typeface="Arial"/>
              <a:buChar char="⚬"/>
            </a:pPr>
            <a:r>
              <a:rPr lang="en-US" sz="2700">
                <a:solidFill>
                  <a:srgbClr val="000000"/>
                </a:solidFill>
                <a:latin typeface="Georgia Pro"/>
              </a:rPr>
              <a:t>Nodes with multiple incoming branches require computation of individual branch metrics.</a:t>
            </a:r>
          </a:p>
          <a:p>
            <a:pPr marL="1165866" indent="-388622" lvl="2">
              <a:lnSpc>
                <a:spcPts val="4104"/>
              </a:lnSpc>
              <a:buFont typeface="Arial"/>
              <a:buChar char="⚬"/>
            </a:pPr>
            <a:r>
              <a:rPr lang="en-US" sz="2700">
                <a:solidFill>
                  <a:srgbClr val="000000"/>
                </a:solidFill>
                <a:latin typeface="Georgia Pro"/>
              </a:rPr>
              <a:t>Assess and compare these metrics to identify the minimum metric for each node.</a:t>
            </a:r>
          </a:p>
          <a:p>
            <a:pPr>
              <a:lnSpc>
                <a:spcPts val="4104"/>
              </a:lnSpc>
            </a:pPr>
            <a:r>
              <a:rPr lang="en-US" sz="2700">
                <a:solidFill>
                  <a:srgbClr val="000000"/>
                </a:solidFill>
                <a:latin typeface="Georgia Pro"/>
              </a:rPr>
              <a:t>Update Node Metrics:</a:t>
            </a:r>
          </a:p>
          <a:p>
            <a:pPr marL="1165866" indent="-388622" lvl="2">
              <a:lnSpc>
                <a:spcPts val="4104"/>
              </a:lnSpc>
              <a:buFont typeface="Arial"/>
              <a:buChar char="⚬"/>
            </a:pPr>
            <a:r>
              <a:rPr lang="en-US" sz="2700">
                <a:solidFill>
                  <a:srgbClr val="000000"/>
                </a:solidFill>
                <a:latin typeface="Georgia Pro"/>
              </a:rPr>
              <a:t>Revise the node metrics using the minimum branch metrics obtained.</a:t>
            </a:r>
          </a:p>
          <a:p>
            <a:pPr>
              <a:lnSpc>
                <a:spcPts val="4104"/>
              </a:lnSpc>
            </a:pPr>
            <a:r>
              <a:rPr lang="en-US" sz="2700">
                <a:solidFill>
                  <a:srgbClr val="000000"/>
                </a:solidFill>
                <a:latin typeface="Georgia Pro"/>
              </a:rPr>
              <a:t>Perform</a:t>
            </a:r>
            <a:r>
              <a:rPr lang="en-US" sz="2700">
                <a:solidFill>
                  <a:srgbClr val="000000"/>
                </a:solidFill>
                <a:latin typeface="Georgia Pro"/>
              </a:rPr>
              <a:t> Backtracking:</a:t>
            </a:r>
          </a:p>
          <a:p>
            <a:pPr marL="1165866" indent="-388622" lvl="2">
              <a:lnSpc>
                <a:spcPts val="4104"/>
              </a:lnSpc>
              <a:buFont typeface="Arial"/>
              <a:buChar char="⚬"/>
            </a:pPr>
            <a:r>
              <a:rPr lang="en-US" sz="2700">
                <a:solidFill>
                  <a:srgbClr val="000000"/>
                </a:solidFill>
                <a:latin typeface="Georgia Pro"/>
              </a:rPr>
              <a:t>Upon reaching the trellis's end, backtrack along the path with the minimum path metric or Euclidean distance to ascertain the decoded output.</a:t>
            </a:r>
          </a:p>
          <a:p>
            <a:pPr>
              <a:lnSpc>
                <a:spcPts val="4104"/>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57835"/>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DA-IICT</a:t>
            </a:r>
            <a:r>
              <a:rPr lang="en-US" sz="26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38</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136767" y="562296"/>
            <a:ext cx="10109717"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PSUEDO CODE : ENCODING</a:t>
            </a:r>
          </a:p>
        </p:txBody>
      </p:sp>
      <p:sp>
        <p:nvSpPr>
          <p:cNvPr name="TextBox 15" id="15"/>
          <p:cNvSpPr txBox="true"/>
          <p:nvPr/>
        </p:nvSpPr>
        <p:spPr>
          <a:xfrm rot="0">
            <a:off x="228271" y="2254348"/>
            <a:ext cx="9459093" cy="8057177"/>
          </a:xfrm>
          <a:prstGeom prst="rect">
            <a:avLst/>
          </a:prstGeom>
        </p:spPr>
        <p:txBody>
          <a:bodyPr anchor="t" rtlCol="false" tIns="0" lIns="0" bIns="0" rIns="0">
            <a:spAutoFit/>
          </a:bodyPr>
          <a:lstStyle/>
          <a:p>
            <a:pPr>
              <a:lnSpc>
                <a:spcPts val="3203"/>
              </a:lnSpc>
            </a:pPr>
            <a:r>
              <a:rPr lang="en-US" sz="2288">
                <a:solidFill>
                  <a:srgbClr val="000000"/>
                </a:solidFill>
                <a:latin typeface="Times New Roman Bold"/>
              </a:rPr>
              <a:t>FUNCTION encoding(kc, generation_polynomials, inp)</a:t>
            </a:r>
          </a:p>
          <a:p>
            <a:pPr>
              <a:lnSpc>
                <a:spcPts val="3203"/>
              </a:lnSpc>
            </a:pPr>
            <a:r>
              <a:rPr lang="en-US" sz="2288">
                <a:solidFill>
                  <a:srgbClr val="000000"/>
                </a:solidFill>
                <a:latin typeface="Times New Roman Bold"/>
              </a:rPr>
              <a:t>    // Initialize variables</a:t>
            </a:r>
          </a:p>
          <a:p>
            <a:pPr>
              <a:lnSpc>
                <a:spcPts val="3203"/>
              </a:lnSpc>
            </a:pPr>
            <a:r>
              <a:rPr lang="en-US" sz="2288">
                <a:solidFill>
                  <a:srgbClr val="000000"/>
                </a:solidFill>
                <a:latin typeface="Times New Roman Bold"/>
              </a:rPr>
              <a:t>    n = LENGTH(generation_polynomials)  // Number of generation polynomials</a:t>
            </a:r>
          </a:p>
          <a:p>
            <a:pPr>
              <a:lnSpc>
                <a:spcPts val="3203"/>
              </a:lnSpc>
            </a:pPr>
            <a:r>
              <a:rPr lang="en-US" sz="2288">
                <a:solidFill>
                  <a:srgbClr val="000000"/>
                </a:solidFill>
                <a:latin typeface="Times New Roman Bold"/>
              </a:rPr>
              <a:t>    ans = []                           // Initialize empty list for storing results</a:t>
            </a:r>
          </a:p>
          <a:p>
            <a:pPr>
              <a:lnSpc>
                <a:spcPts val="3203"/>
              </a:lnSpc>
            </a:pPr>
            <a:r>
              <a:rPr lang="en-US" sz="2288">
                <a:solidFill>
                  <a:srgbClr val="000000"/>
                </a:solidFill>
                <a:latin typeface="Times New Roman Bold"/>
              </a:rPr>
              <a:t>    regval = 0                         // Initialize register value to zero</a:t>
            </a:r>
          </a:p>
          <a:p>
            <a:pPr>
              <a:lnSpc>
                <a:spcPts val="3203"/>
              </a:lnSpc>
            </a:pPr>
          </a:p>
          <a:p>
            <a:pPr>
              <a:lnSpc>
                <a:spcPts val="3203"/>
              </a:lnSpc>
            </a:pPr>
            <a:r>
              <a:rPr lang="en-US" sz="2288">
                <a:solidFill>
                  <a:srgbClr val="000000"/>
                </a:solidFill>
                <a:latin typeface="Times New Roman Bold"/>
              </a:rPr>
              <a:t>    // Loop through each input bit</a:t>
            </a:r>
          </a:p>
          <a:p>
            <a:pPr>
              <a:lnSpc>
                <a:spcPts val="3203"/>
              </a:lnSpc>
            </a:pPr>
            <a:r>
              <a:rPr lang="en-US" sz="2288">
                <a:solidFill>
                  <a:srgbClr val="000000"/>
                </a:solidFill>
                <a:latin typeface="Times New Roman Bold"/>
              </a:rPr>
              <a:t>    FOR i FROM 1 TO LENGTH(inp)</a:t>
            </a:r>
          </a:p>
          <a:p>
            <a:pPr>
              <a:lnSpc>
                <a:spcPts val="3203"/>
              </a:lnSpc>
            </a:pPr>
            <a:r>
              <a:rPr lang="en-US" sz="2288">
                <a:solidFill>
                  <a:srgbClr val="000000"/>
                </a:solidFill>
                <a:latin typeface="Times New Roman Bold"/>
              </a:rPr>
              <a:t>        curbit = inp[i]                     // Get current input bit</a:t>
            </a:r>
          </a:p>
          <a:p>
            <a:pPr>
              <a:lnSpc>
                <a:spcPts val="3203"/>
              </a:lnSpc>
            </a:pPr>
            <a:r>
              <a:rPr lang="en-US" sz="2288">
                <a:solidFill>
                  <a:srgbClr val="000000"/>
                </a:solidFill>
                <a:latin typeface="Times New Roman Bold"/>
              </a:rPr>
              <a:t>        regval = BITOR(BITSHIFT(regval, -1), BITSHIFT(curbit, (kc - 1)))  // Update register value</a:t>
            </a:r>
          </a:p>
          <a:p>
            <a:pPr>
              <a:lnSpc>
                <a:spcPts val="3203"/>
              </a:lnSpc>
            </a:pPr>
            <a:r>
              <a:rPr lang="en-US" sz="2288">
                <a:solidFill>
                  <a:srgbClr val="000000"/>
                </a:solidFill>
                <a:latin typeface="Times New Roman Bold"/>
              </a:rPr>
              <a:t>        </a:t>
            </a:r>
          </a:p>
          <a:p>
            <a:pPr>
              <a:lnSpc>
                <a:spcPts val="3203"/>
              </a:lnSpc>
            </a:pPr>
            <a:r>
              <a:rPr lang="en-US" sz="2288">
                <a:solidFill>
                  <a:srgbClr val="000000"/>
                </a:solidFill>
                <a:latin typeface="Times New Roman Bold"/>
              </a:rPr>
              <a:t>        // Loop through each generation polynomial</a:t>
            </a:r>
          </a:p>
          <a:p>
            <a:pPr>
              <a:lnSpc>
                <a:spcPts val="3203"/>
              </a:lnSpc>
            </a:pPr>
            <a:r>
              <a:rPr lang="en-US" sz="2288">
                <a:solidFill>
                  <a:srgbClr val="000000"/>
                </a:solidFill>
                <a:latin typeface="Times New Roman Bold"/>
              </a:rPr>
              <a:t>FOR j FROM 1 TO n</a:t>
            </a:r>
          </a:p>
          <a:p>
            <a:pPr>
              <a:lnSpc>
                <a:spcPts val="3203"/>
              </a:lnSpc>
            </a:pPr>
            <a:r>
              <a:rPr lang="en-US" sz="2288">
                <a:solidFill>
                  <a:srgbClr val="000000"/>
                </a:solidFill>
                <a:latin typeface="Times New Roman Bold"/>
              </a:rPr>
              <a:t> cur_poly = generation_polynomials[j] // Get current generation polynomial</a:t>
            </a:r>
          </a:p>
          <a:p>
            <a:pPr>
              <a:lnSpc>
                <a:spcPts val="3203"/>
              </a:lnSpc>
            </a:pPr>
            <a:r>
              <a:rPr lang="en-US" sz="2288">
                <a:solidFill>
                  <a:srgbClr val="000000"/>
                </a:solidFill>
                <a:latin typeface="Times New Roman Bold"/>
              </a:rPr>
              <a:t> output = 0 // Initialize output to zero</a:t>
            </a:r>
          </a:p>
          <a:p>
            <a:pPr>
              <a:lnSpc>
                <a:spcPts val="3203"/>
              </a:lnSpc>
            </a:pPr>
            <a:r>
              <a:rPr lang="en-US" sz="2288">
                <a:solidFill>
                  <a:srgbClr val="000000"/>
                </a:solidFill>
                <a:latin typeface="Times New Roman Bold"/>
              </a:rPr>
              <a:t> p = DEC2BIN(cur_poly, kc) // Convert current polynomial to binary</a:t>
            </a:r>
          </a:p>
          <a:p>
            <a:pPr>
              <a:lnSpc>
                <a:spcPts val="3320"/>
              </a:lnSpc>
            </a:pPr>
          </a:p>
          <a:p>
            <a:pPr>
              <a:lnSpc>
                <a:spcPts val="3203"/>
              </a:lnSpc>
            </a:pPr>
            <a:r>
              <a:rPr lang="en-US" sz="2288">
                <a:solidFill>
                  <a:srgbClr val="000000"/>
                </a:solidFill>
                <a:latin typeface="Times New Roman Bold"/>
              </a:rPr>
              <a:t>       </a:t>
            </a: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447083" y="2016540"/>
            <a:ext cx="7354625" cy="7592377"/>
          </a:xfrm>
          <a:prstGeom prst="rect">
            <a:avLst/>
          </a:prstGeom>
        </p:spPr>
        <p:txBody>
          <a:bodyPr anchor="t" rtlCol="false" tIns="0" lIns="0" bIns="0" rIns="0">
            <a:spAutoFit/>
          </a:bodyPr>
          <a:lstStyle/>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p = FLIPLR(p) - '0' // Reverse the binary representation and convert to integer array</a:t>
            </a:r>
          </a:p>
          <a:p>
            <a:pPr>
              <a:lnSpc>
                <a:spcPts val="3015"/>
              </a:lnSpc>
            </a:pPr>
            <a:r>
              <a:rPr lang="en-US" sz="2154">
                <a:solidFill>
                  <a:srgbClr val="000000"/>
                </a:solidFill>
                <a:latin typeface="Times New Roman Bold"/>
              </a:rPr>
              <a:t> rv = DEC2BIN(regval, kc) - '0' // Convert register value to binary</a:t>
            </a:r>
          </a:p>
          <a:p>
            <a:pPr>
              <a:lnSpc>
                <a:spcPts val="3015"/>
              </a:lnSpc>
            </a:pPr>
            <a:r>
              <a:rPr lang="en-US" sz="2154">
                <a:solidFill>
                  <a:srgbClr val="000000"/>
                </a:solidFill>
                <a:latin typeface="Times New Roman Bold"/>
              </a:rPr>
              <a:t> output = 0 // Initialize output to zero</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Compute output using bitwise AND and XOR operations</a:t>
            </a:r>
          </a:p>
          <a:p>
            <a:pPr>
              <a:lnSpc>
                <a:spcPts val="3015"/>
              </a:lnSpc>
            </a:pPr>
            <a:r>
              <a:rPr lang="en-US" sz="2154">
                <a:solidFill>
                  <a:srgbClr val="000000"/>
                </a:solidFill>
                <a:latin typeface="Times New Roman Bold"/>
              </a:rPr>
              <a:t>            FOR k FROM 1 TO kc</a:t>
            </a:r>
          </a:p>
          <a:p>
            <a:pPr>
              <a:lnSpc>
                <a:spcPts val="3015"/>
              </a:lnSpc>
            </a:pPr>
            <a:r>
              <a:rPr lang="en-US" sz="2154">
                <a:solidFill>
                  <a:srgbClr val="000000"/>
                </a:solidFill>
                <a:latin typeface="Times New Roman Bold"/>
              </a:rPr>
              <a:t>                output = XOR(output, (p[k] AND rv[k]))  // Update output using XOR and AND operations</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ans = CONCATENATE(ans, output)  // Append output to result list</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RETURN ans  // Return the encoded output</a:t>
            </a:r>
          </a:p>
          <a:p>
            <a:pPr>
              <a:lnSpc>
                <a:spcPts val="3015"/>
              </a:lnSpc>
            </a:pPr>
            <a:r>
              <a:rPr lang="en-US" sz="2154">
                <a:solidFill>
                  <a:srgbClr val="000000"/>
                </a:solidFill>
                <a:latin typeface="Times New Roman Bold"/>
              </a:rPr>
              <a:t>END FUNCTION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895887" y="7784159"/>
            <a:ext cx="6141285" cy="2080158"/>
          </a:xfrm>
          <a:custGeom>
            <a:avLst/>
            <a:gdLst/>
            <a:ahLst/>
            <a:cxnLst/>
            <a:rect r="r" b="b" t="t" l="l"/>
            <a:pathLst>
              <a:path h="2080158" w="6141285">
                <a:moveTo>
                  <a:pt x="0" y="0"/>
                </a:moveTo>
                <a:lnTo>
                  <a:pt x="6141285" y="0"/>
                </a:lnTo>
                <a:lnTo>
                  <a:pt x="6141285"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9" id="9"/>
          <p:cNvSpPr txBox="true"/>
          <p:nvPr/>
        </p:nvSpPr>
        <p:spPr>
          <a:xfrm rot="0">
            <a:off x="1739841" y="5459294"/>
            <a:ext cx="6677239"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REPRESENTATION </a:t>
            </a:r>
          </a:p>
        </p:txBody>
      </p:sp>
      <p:grpSp>
        <p:nvGrpSpPr>
          <p:cNvPr name="Group 10" id="10"/>
          <p:cNvGrpSpPr/>
          <p:nvPr/>
        </p:nvGrpSpPr>
        <p:grpSpPr>
          <a:xfrm rot="0">
            <a:off x="519938" y="5504621"/>
            <a:ext cx="862196" cy="696324"/>
            <a:chOff x="0" y="0"/>
            <a:chExt cx="1149594" cy="928431"/>
          </a:xfrm>
        </p:grpSpPr>
        <p:grpSp>
          <p:nvGrpSpPr>
            <p:cNvPr name="Group 11" id="11"/>
            <p:cNvGrpSpPr/>
            <p:nvPr/>
          </p:nvGrpSpPr>
          <p:grpSpPr>
            <a:xfrm rot="0">
              <a:off x="91691" y="0"/>
              <a:ext cx="966212" cy="928431"/>
              <a:chOff x="0" y="0"/>
              <a:chExt cx="845875" cy="812800"/>
            </a:xfrm>
          </p:grpSpPr>
          <p:sp>
            <p:nvSpPr>
              <p:cNvPr name="Freeform 12" id="12"/>
              <p:cNvSpPr/>
              <p:nvPr/>
            </p:nvSpPr>
            <p:spPr>
              <a:xfrm flipH="false" flipV="false" rot="0">
                <a:off x="0" y="0"/>
                <a:ext cx="845875" cy="812800"/>
              </a:xfrm>
              <a:custGeom>
                <a:avLst/>
                <a:gdLst/>
                <a:ahLst/>
                <a:cxnLst/>
                <a:rect r="r" b="b" t="t" l="l"/>
                <a:pathLst>
                  <a:path h="812800" w="845875">
                    <a:moveTo>
                      <a:pt x="422937" y="0"/>
                    </a:moveTo>
                    <a:cubicBezTo>
                      <a:pt x="189356" y="0"/>
                      <a:pt x="0" y="181951"/>
                      <a:pt x="0" y="406400"/>
                    </a:cubicBezTo>
                    <a:cubicBezTo>
                      <a:pt x="0" y="630849"/>
                      <a:pt x="189356" y="812800"/>
                      <a:pt x="422937" y="812800"/>
                    </a:cubicBezTo>
                    <a:cubicBezTo>
                      <a:pt x="656519" y="812800"/>
                      <a:pt x="845875" y="630849"/>
                      <a:pt x="845875" y="406400"/>
                    </a:cubicBezTo>
                    <a:cubicBezTo>
                      <a:pt x="845875" y="181951"/>
                      <a:pt x="656519" y="0"/>
                      <a:pt x="422937" y="0"/>
                    </a:cubicBezTo>
                    <a:close/>
                  </a:path>
                </a:pathLst>
              </a:custGeom>
              <a:solidFill>
                <a:srgbClr val="CCCCCC"/>
              </a:solidFill>
            </p:spPr>
          </p:sp>
          <p:sp>
            <p:nvSpPr>
              <p:cNvPr name="TextBox 13" id="13"/>
              <p:cNvSpPr txBox="true"/>
              <p:nvPr/>
            </p:nvSpPr>
            <p:spPr>
              <a:xfrm>
                <a:off x="79301" y="28575"/>
                <a:ext cx="687273"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14" id="14"/>
            <p:cNvSpPr txBox="true"/>
            <p:nvPr/>
          </p:nvSpPr>
          <p:spPr>
            <a:xfrm rot="0">
              <a:off x="0" y="44218"/>
              <a:ext cx="114959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03</a:t>
              </a:r>
            </a:p>
          </p:txBody>
        </p:sp>
      </p:grpSp>
      <p:sp>
        <p:nvSpPr>
          <p:cNvPr name="TextBox 15" id="15"/>
          <p:cNvSpPr txBox="true"/>
          <p:nvPr/>
        </p:nvSpPr>
        <p:spPr>
          <a:xfrm rot="0">
            <a:off x="1763202" y="8428452"/>
            <a:ext cx="6811077"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HARD DECISION DECODING</a:t>
            </a:r>
          </a:p>
        </p:txBody>
      </p:sp>
      <p:grpSp>
        <p:nvGrpSpPr>
          <p:cNvPr name="Group 16" id="16"/>
          <p:cNvGrpSpPr/>
          <p:nvPr/>
        </p:nvGrpSpPr>
        <p:grpSpPr>
          <a:xfrm rot="0">
            <a:off x="579327" y="7548358"/>
            <a:ext cx="810843" cy="696324"/>
            <a:chOff x="0" y="0"/>
            <a:chExt cx="1081124" cy="928431"/>
          </a:xfrm>
        </p:grpSpPr>
        <p:grpSp>
          <p:nvGrpSpPr>
            <p:cNvPr name="Group 17" id="17"/>
            <p:cNvGrpSpPr/>
            <p:nvPr/>
          </p:nvGrpSpPr>
          <p:grpSpPr>
            <a:xfrm rot="0">
              <a:off x="86230" y="0"/>
              <a:ext cx="908664" cy="928431"/>
              <a:chOff x="0" y="0"/>
              <a:chExt cx="795494" cy="812800"/>
            </a:xfrm>
          </p:grpSpPr>
          <p:sp>
            <p:nvSpPr>
              <p:cNvPr name="Freeform 18" id="1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19" id="1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20" id="2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05</a:t>
              </a:r>
            </a:p>
          </p:txBody>
        </p:sp>
      </p:grpSp>
      <p:sp>
        <p:nvSpPr>
          <p:cNvPr name="TextBox 21" id="21"/>
          <p:cNvSpPr txBox="true"/>
          <p:nvPr/>
        </p:nvSpPr>
        <p:spPr>
          <a:xfrm rot="0">
            <a:off x="1763202" y="2726968"/>
            <a:ext cx="6653878" cy="1081659"/>
          </a:xfrm>
          <a:prstGeom prst="rect">
            <a:avLst/>
          </a:prstGeom>
        </p:spPr>
        <p:txBody>
          <a:bodyPr anchor="t" rtlCol="false" tIns="0" lIns="0" bIns="0" rIns="0">
            <a:spAutoFit/>
          </a:bodyPr>
          <a:lstStyle/>
          <a:p>
            <a:pPr>
              <a:lnSpc>
                <a:spcPts val="4278"/>
              </a:lnSpc>
            </a:pPr>
            <a:r>
              <a:rPr lang="en-US" sz="3100" spc="303">
                <a:solidFill>
                  <a:srgbClr val="231F20"/>
                </a:solidFill>
                <a:latin typeface="Georgia Pro"/>
              </a:rPr>
              <a:t>INTRODUCTION : WHAT IS CONVOLUTIONAL CODING ?</a:t>
            </a:r>
          </a:p>
        </p:txBody>
      </p:sp>
      <p:grpSp>
        <p:nvGrpSpPr>
          <p:cNvPr name="Group 22" id="22"/>
          <p:cNvGrpSpPr/>
          <p:nvPr/>
        </p:nvGrpSpPr>
        <p:grpSpPr>
          <a:xfrm rot="0">
            <a:off x="519938" y="2793643"/>
            <a:ext cx="828483" cy="696324"/>
            <a:chOff x="0" y="0"/>
            <a:chExt cx="1104644" cy="928431"/>
          </a:xfrm>
        </p:grpSpPr>
        <p:grpSp>
          <p:nvGrpSpPr>
            <p:cNvPr name="Group 23" id="23"/>
            <p:cNvGrpSpPr/>
            <p:nvPr/>
          </p:nvGrpSpPr>
          <p:grpSpPr>
            <a:xfrm rot="0">
              <a:off x="88106" y="0"/>
              <a:ext cx="928431" cy="9284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nSpc>
                    <a:spcPts val="2859"/>
                  </a:lnSpc>
                </a:pPr>
              </a:p>
            </p:txBody>
          </p:sp>
        </p:grpSp>
        <p:sp>
          <p:nvSpPr>
            <p:cNvPr name="TextBox 26" id="26"/>
            <p:cNvSpPr txBox="true"/>
            <p:nvPr/>
          </p:nvSpPr>
          <p:spPr>
            <a:xfrm rot="0">
              <a:off x="0" y="44218"/>
              <a:ext cx="110464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01</a:t>
              </a:r>
            </a:p>
          </p:txBody>
        </p:sp>
      </p:grpSp>
      <p:sp>
        <p:nvSpPr>
          <p:cNvPr name="TextBox 27" id="27"/>
          <p:cNvSpPr txBox="true"/>
          <p:nvPr/>
        </p:nvSpPr>
        <p:spPr>
          <a:xfrm rot="0">
            <a:off x="1689116" y="4291910"/>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CONVOULTIONAL ENCODING</a:t>
            </a:r>
          </a:p>
        </p:txBody>
      </p:sp>
      <p:grpSp>
        <p:nvGrpSpPr>
          <p:cNvPr name="Group 28" id="28"/>
          <p:cNvGrpSpPr/>
          <p:nvPr/>
        </p:nvGrpSpPr>
        <p:grpSpPr>
          <a:xfrm rot="0">
            <a:off x="519938" y="4307840"/>
            <a:ext cx="828483" cy="696324"/>
            <a:chOff x="0" y="0"/>
            <a:chExt cx="1104644" cy="928431"/>
          </a:xfrm>
        </p:grpSpPr>
        <p:grpSp>
          <p:nvGrpSpPr>
            <p:cNvPr name="Group 29" id="29"/>
            <p:cNvGrpSpPr/>
            <p:nvPr/>
          </p:nvGrpSpPr>
          <p:grpSpPr>
            <a:xfrm rot="0">
              <a:off x="88106" y="0"/>
              <a:ext cx="928431" cy="9284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32" id="32"/>
            <p:cNvSpPr txBox="true"/>
            <p:nvPr/>
          </p:nvSpPr>
          <p:spPr>
            <a:xfrm rot="0">
              <a:off x="0" y="0"/>
              <a:ext cx="110464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02</a:t>
              </a:r>
            </a:p>
          </p:txBody>
        </p:sp>
      </p:grpSp>
      <p:sp>
        <p:nvSpPr>
          <p:cNvPr name="TextBox 33" id="33"/>
          <p:cNvSpPr txBox="true"/>
          <p:nvPr/>
        </p:nvSpPr>
        <p:spPr>
          <a:xfrm rot="0">
            <a:off x="1730530" y="6564833"/>
            <a:ext cx="6677239" cy="538734"/>
          </a:xfrm>
          <a:prstGeom prst="rect">
            <a:avLst/>
          </a:prstGeom>
        </p:spPr>
        <p:txBody>
          <a:bodyPr anchor="t" rtlCol="false" tIns="0" lIns="0" bIns="0" rIns="0">
            <a:spAutoFit/>
          </a:bodyPr>
          <a:lstStyle/>
          <a:p>
            <a:pPr>
              <a:lnSpc>
                <a:spcPts val="4277"/>
              </a:lnSpc>
            </a:pPr>
            <a:r>
              <a:rPr lang="en-US" sz="3099" spc="303">
                <a:solidFill>
                  <a:srgbClr val="231F20"/>
                </a:solidFill>
                <a:latin typeface="Georgia Pro"/>
              </a:rPr>
              <a:t>TRANSFER FUNCTION</a:t>
            </a:r>
          </a:p>
        </p:txBody>
      </p:sp>
      <p:grpSp>
        <p:nvGrpSpPr>
          <p:cNvPr name="Group 34" id="34"/>
          <p:cNvGrpSpPr/>
          <p:nvPr/>
        </p:nvGrpSpPr>
        <p:grpSpPr>
          <a:xfrm rot="0">
            <a:off x="553651" y="6567001"/>
            <a:ext cx="862196" cy="696324"/>
            <a:chOff x="0" y="0"/>
            <a:chExt cx="1149594" cy="928431"/>
          </a:xfrm>
        </p:grpSpPr>
        <p:grpSp>
          <p:nvGrpSpPr>
            <p:cNvPr name="Group 35" id="35"/>
            <p:cNvGrpSpPr/>
            <p:nvPr/>
          </p:nvGrpSpPr>
          <p:grpSpPr>
            <a:xfrm rot="0">
              <a:off x="91691" y="0"/>
              <a:ext cx="966212" cy="928431"/>
              <a:chOff x="0" y="0"/>
              <a:chExt cx="845875" cy="812800"/>
            </a:xfrm>
          </p:grpSpPr>
          <p:sp>
            <p:nvSpPr>
              <p:cNvPr name="Freeform 36" id="36"/>
              <p:cNvSpPr/>
              <p:nvPr/>
            </p:nvSpPr>
            <p:spPr>
              <a:xfrm flipH="false" flipV="false" rot="0">
                <a:off x="0" y="0"/>
                <a:ext cx="845875" cy="812800"/>
              </a:xfrm>
              <a:custGeom>
                <a:avLst/>
                <a:gdLst/>
                <a:ahLst/>
                <a:cxnLst/>
                <a:rect r="r" b="b" t="t" l="l"/>
                <a:pathLst>
                  <a:path h="812800" w="845875">
                    <a:moveTo>
                      <a:pt x="422937" y="0"/>
                    </a:moveTo>
                    <a:cubicBezTo>
                      <a:pt x="189356" y="0"/>
                      <a:pt x="0" y="181951"/>
                      <a:pt x="0" y="406400"/>
                    </a:cubicBezTo>
                    <a:cubicBezTo>
                      <a:pt x="0" y="630849"/>
                      <a:pt x="189356" y="812800"/>
                      <a:pt x="422937" y="812800"/>
                    </a:cubicBezTo>
                    <a:cubicBezTo>
                      <a:pt x="656519" y="812800"/>
                      <a:pt x="845875" y="630849"/>
                      <a:pt x="845875" y="406400"/>
                    </a:cubicBezTo>
                    <a:cubicBezTo>
                      <a:pt x="845875" y="181951"/>
                      <a:pt x="656519" y="0"/>
                      <a:pt x="422937" y="0"/>
                    </a:cubicBezTo>
                    <a:close/>
                  </a:path>
                </a:pathLst>
              </a:custGeom>
              <a:solidFill>
                <a:srgbClr val="CCCCCC"/>
              </a:solidFill>
            </p:spPr>
          </p:sp>
          <p:sp>
            <p:nvSpPr>
              <p:cNvPr name="TextBox 37" id="37"/>
              <p:cNvSpPr txBox="true"/>
              <p:nvPr/>
            </p:nvSpPr>
            <p:spPr>
              <a:xfrm>
                <a:off x="79301" y="28575"/>
                <a:ext cx="687273"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38" id="38"/>
            <p:cNvSpPr txBox="true"/>
            <p:nvPr/>
          </p:nvSpPr>
          <p:spPr>
            <a:xfrm rot="0">
              <a:off x="0" y="44218"/>
              <a:ext cx="114959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04</a:t>
              </a:r>
            </a:p>
          </p:txBody>
        </p:sp>
      </p:grpSp>
      <p:grpSp>
        <p:nvGrpSpPr>
          <p:cNvPr name="Group 39" id="39"/>
          <p:cNvGrpSpPr/>
          <p:nvPr/>
        </p:nvGrpSpPr>
        <p:grpSpPr>
          <a:xfrm rot="0">
            <a:off x="-2629053" y="-142342"/>
            <a:ext cx="20917053" cy="2477783"/>
            <a:chOff x="0" y="0"/>
            <a:chExt cx="27889404" cy="3303711"/>
          </a:xfrm>
        </p:grpSpPr>
        <p:grpSp>
          <p:nvGrpSpPr>
            <p:cNvPr name="Group 40" id="40"/>
            <p:cNvGrpSpPr/>
            <p:nvPr/>
          </p:nvGrpSpPr>
          <p:grpSpPr>
            <a:xfrm rot="0">
              <a:off x="3505404" y="196315"/>
              <a:ext cx="24384000" cy="2911082"/>
              <a:chOff x="0" y="0"/>
              <a:chExt cx="4816593" cy="575029"/>
            </a:xfrm>
          </p:grpSpPr>
          <p:sp>
            <p:nvSpPr>
              <p:cNvPr name="Freeform 41" id="4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42" id="4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43" id="43"/>
            <p:cNvGrpSpPr/>
            <p:nvPr/>
          </p:nvGrpSpPr>
          <p:grpSpPr>
            <a:xfrm rot="0">
              <a:off x="25794656" y="169033"/>
              <a:ext cx="1445888" cy="1651856"/>
              <a:chOff x="0" y="0"/>
              <a:chExt cx="711453" cy="812800"/>
            </a:xfrm>
          </p:grpSpPr>
          <p:sp>
            <p:nvSpPr>
              <p:cNvPr name="Freeform 44" id="4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45" id="4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a:t>
              </a:r>
            </a:p>
          </p:txBody>
        </p:sp>
        <p:sp>
          <p:nvSpPr>
            <p:cNvPr name="TextBox 47" id="4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r>
                <a:rPr lang="en-US" sz="6480" spc="635">
                  <a:solidFill>
                    <a:srgbClr val="FFFAEB"/>
                  </a:solidFill>
                  <a:latin typeface="Georgia Pro Bold"/>
                </a:rPr>
                <a:t>CONTENT</a:t>
              </a:r>
            </a:p>
          </p:txBody>
        </p:sp>
        <p:sp>
          <p:nvSpPr>
            <p:cNvPr name="Freeform 48" id="4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49" id="49"/>
          <p:cNvSpPr txBox="true"/>
          <p:nvPr/>
        </p:nvSpPr>
        <p:spPr>
          <a:xfrm rot="0">
            <a:off x="10503380" y="5202145"/>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GRAPH , RESULTS , EXPLANATION</a:t>
            </a:r>
          </a:p>
        </p:txBody>
      </p:sp>
      <p:sp>
        <p:nvSpPr>
          <p:cNvPr name="TextBox 50" id="50"/>
          <p:cNvSpPr txBox="true"/>
          <p:nvPr/>
        </p:nvSpPr>
        <p:spPr>
          <a:xfrm rot="0">
            <a:off x="10455755" y="2937938"/>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SOFT DECISION DECODING</a:t>
            </a:r>
          </a:p>
        </p:txBody>
      </p:sp>
      <p:sp>
        <p:nvSpPr>
          <p:cNvPr name="TextBox 51" id="51"/>
          <p:cNvSpPr txBox="true"/>
          <p:nvPr/>
        </p:nvSpPr>
        <p:spPr>
          <a:xfrm rot="0">
            <a:off x="10503380" y="6021908"/>
            <a:ext cx="7819779" cy="1081659"/>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ADVANTAGES OF CONVOLUTIONAL CODING</a:t>
            </a:r>
          </a:p>
        </p:txBody>
      </p:sp>
      <p:sp>
        <p:nvSpPr>
          <p:cNvPr name="TextBox 52" id="52"/>
          <p:cNvSpPr txBox="true"/>
          <p:nvPr/>
        </p:nvSpPr>
        <p:spPr>
          <a:xfrm rot="0">
            <a:off x="10541480" y="4117267"/>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PSUEDO CODE</a:t>
            </a:r>
          </a:p>
        </p:txBody>
      </p:sp>
      <p:sp>
        <p:nvSpPr>
          <p:cNvPr name="TextBox 53" id="53"/>
          <p:cNvSpPr txBox="true"/>
          <p:nvPr/>
        </p:nvSpPr>
        <p:spPr>
          <a:xfrm rot="0">
            <a:off x="10503380" y="7398843"/>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REFERENCES</a:t>
            </a:r>
          </a:p>
        </p:txBody>
      </p:sp>
      <p:sp>
        <p:nvSpPr>
          <p:cNvPr name="TextBox 54" id="54"/>
          <p:cNvSpPr txBox="true"/>
          <p:nvPr/>
        </p:nvSpPr>
        <p:spPr>
          <a:xfrm rot="0">
            <a:off x="1739841" y="7524515"/>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BPSK AND AWGN CHANNEL</a:t>
            </a:r>
          </a:p>
        </p:txBody>
      </p:sp>
      <p:sp>
        <p:nvSpPr>
          <p:cNvPr name="TextBox 55" id="55"/>
          <p:cNvSpPr txBox="true"/>
          <p:nvPr/>
        </p:nvSpPr>
        <p:spPr>
          <a:xfrm rot="0">
            <a:off x="10503380" y="8403844"/>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GROUP MEMBERS</a:t>
            </a:r>
          </a:p>
        </p:txBody>
      </p:sp>
      <p:grpSp>
        <p:nvGrpSpPr>
          <p:cNvPr name="Group 56" id="56"/>
          <p:cNvGrpSpPr/>
          <p:nvPr/>
        </p:nvGrpSpPr>
        <p:grpSpPr>
          <a:xfrm rot="0">
            <a:off x="9225811" y="4133079"/>
            <a:ext cx="810843" cy="696324"/>
            <a:chOff x="0" y="0"/>
            <a:chExt cx="1081124" cy="928431"/>
          </a:xfrm>
        </p:grpSpPr>
        <p:grpSp>
          <p:nvGrpSpPr>
            <p:cNvPr name="Group 57" id="57"/>
            <p:cNvGrpSpPr/>
            <p:nvPr/>
          </p:nvGrpSpPr>
          <p:grpSpPr>
            <a:xfrm rot="0">
              <a:off x="86230" y="0"/>
              <a:ext cx="908664" cy="928431"/>
              <a:chOff x="0" y="0"/>
              <a:chExt cx="795494" cy="812800"/>
            </a:xfrm>
          </p:grpSpPr>
          <p:sp>
            <p:nvSpPr>
              <p:cNvPr name="Freeform 58" id="5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59" id="5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60" id="6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08</a:t>
              </a:r>
            </a:p>
          </p:txBody>
        </p:sp>
      </p:grpSp>
      <p:grpSp>
        <p:nvGrpSpPr>
          <p:cNvPr name="Group 61" id="61"/>
          <p:cNvGrpSpPr/>
          <p:nvPr/>
        </p:nvGrpSpPr>
        <p:grpSpPr>
          <a:xfrm rot="0">
            <a:off x="9225811" y="2947248"/>
            <a:ext cx="810843" cy="696324"/>
            <a:chOff x="0" y="0"/>
            <a:chExt cx="1081124" cy="928431"/>
          </a:xfrm>
        </p:grpSpPr>
        <p:grpSp>
          <p:nvGrpSpPr>
            <p:cNvPr name="Group 62" id="62"/>
            <p:cNvGrpSpPr/>
            <p:nvPr/>
          </p:nvGrpSpPr>
          <p:grpSpPr>
            <a:xfrm rot="0">
              <a:off x="86230" y="0"/>
              <a:ext cx="908664" cy="928431"/>
              <a:chOff x="0" y="0"/>
              <a:chExt cx="795494" cy="812800"/>
            </a:xfrm>
          </p:grpSpPr>
          <p:sp>
            <p:nvSpPr>
              <p:cNvPr name="Freeform 63" id="63"/>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64" id="64"/>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65" id="65"/>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07</a:t>
              </a:r>
            </a:p>
          </p:txBody>
        </p:sp>
      </p:grpSp>
      <p:grpSp>
        <p:nvGrpSpPr>
          <p:cNvPr name="Group 66" id="66"/>
          <p:cNvGrpSpPr/>
          <p:nvPr/>
        </p:nvGrpSpPr>
        <p:grpSpPr>
          <a:xfrm rot="0">
            <a:off x="9225811" y="5222461"/>
            <a:ext cx="810843" cy="696324"/>
            <a:chOff x="0" y="0"/>
            <a:chExt cx="1081124" cy="928431"/>
          </a:xfrm>
        </p:grpSpPr>
        <p:grpSp>
          <p:nvGrpSpPr>
            <p:cNvPr name="Group 67" id="67"/>
            <p:cNvGrpSpPr/>
            <p:nvPr/>
          </p:nvGrpSpPr>
          <p:grpSpPr>
            <a:xfrm rot="0">
              <a:off x="86230" y="0"/>
              <a:ext cx="908664" cy="928431"/>
              <a:chOff x="0" y="0"/>
              <a:chExt cx="795494" cy="812800"/>
            </a:xfrm>
          </p:grpSpPr>
          <p:sp>
            <p:nvSpPr>
              <p:cNvPr name="Freeform 68" id="6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69" id="6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70" id="7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09</a:t>
              </a:r>
            </a:p>
          </p:txBody>
        </p:sp>
      </p:grpSp>
      <p:grpSp>
        <p:nvGrpSpPr>
          <p:cNvPr name="Group 71" id="71"/>
          <p:cNvGrpSpPr/>
          <p:nvPr/>
        </p:nvGrpSpPr>
        <p:grpSpPr>
          <a:xfrm rot="0">
            <a:off x="9225811" y="6280734"/>
            <a:ext cx="810843" cy="696324"/>
            <a:chOff x="0" y="0"/>
            <a:chExt cx="1081124" cy="928431"/>
          </a:xfrm>
        </p:grpSpPr>
        <p:grpSp>
          <p:nvGrpSpPr>
            <p:cNvPr name="Group 72" id="72"/>
            <p:cNvGrpSpPr/>
            <p:nvPr/>
          </p:nvGrpSpPr>
          <p:grpSpPr>
            <a:xfrm rot="0">
              <a:off x="86230" y="0"/>
              <a:ext cx="908664" cy="928431"/>
              <a:chOff x="0" y="0"/>
              <a:chExt cx="795494" cy="812800"/>
            </a:xfrm>
          </p:grpSpPr>
          <p:sp>
            <p:nvSpPr>
              <p:cNvPr name="Freeform 73" id="73"/>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74" id="74"/>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75" id="75"/>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10</a:t>
              </a:r>
            </a:p>
          </p:txBody>
        </p:sp>
      </p:grpSp>
      <p:grpSp>
        <p:nvGrpSpPr>
          <p:cNvPr name="Group 76" id="76"/>
          <p:cNvGrpSpPr/>
          <p:nvPr/>
        </p:nvGrpSpPr>
        <p:grpSpPr>
          <a:xfrm rot="0">
            <a:off x="9225811" y="7434258"/>
            <a:ext cx="810843" cy="696324"/>
            <a:chOff x="0" y="0"/>
            <a:chExt cx="1081124" cy="928431"/>
          </a:xfrm>
        </p:grpSpPr>
        <p:grpSp>
          <p:nvGrpSpPr>
            <p:cNvPr name="Group 77" id="77"/>
            <p:cNvGrpSpPr/>
            <p:nvPr/>
          </p:nvGrpSpPr>
          <p:grpSpPr>
            <a:xfrm rot="0">
              <a:off x="86230" y="0"/>
              <a:ext cx="908664" cy="928431"/>
              <a:chOff x="0" y="0"/>
              <a:chExt cx="795494" cy="812800"/>
            </a:xfrm>
          </p:grpSpPr>
          <p:sp>
            <p:nvSpPr>
              <p:cNvPr name="Freeform 78" id="7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79" id="7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80" id="8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11</a:t>
              </a:r>
            </a:p>
          </p:txBody>
        </p:sp>
      </p:grpSp>
      <p:grpSp>
        <p:nvGrpSpPr>
          <p:cNvPr name="Group 81" id="81"/>
          <p:cNvGrpSpPr/>
          <p:nvPr/>
        </p:nvGrpSpPr>
        <p:grpSpPr>
          <a:xfrm rot="0">
            <a:off x="9245594" y="8382995"/>
            <a:ext cx="810843" cy="696324"/>
            <a:chOff x="0" y="0"/>
            <a:chExt cx="1081124" cy="928431"/>
          </a:xfrm>
        </p:grpSpPr>
        <p:grpSp>
          <p:nvGrpSpPr>
            <p:cNvPr name="Group 82" id="82"/>
            <p:cNvGrpSpPr/>
            <p:nvPr/>
          </p:nvGrpSpPr>
          <p:grpSpPr>
            <a:xfrm rot="0">
              <a:off x="86230" y="0"/>
              <a:ext cx="908664" cy="928431"/>
              <a:chOff x="0" y="0"/>
              <a:chExt cx="795494" cy="812800"/>
            </a:xfrm>
          </p:grpSpPr>
          <p:sp>
            <p:nvSpPr>
              <p:cNvPr name="Freeform 83" id="83"/>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84" id="84"/>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85" id="85"/>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12</a:t>
              </a:r>
            </a:p>
          </p:txBody>
        </p:sp>
      </p:grpSp>
      <p:grpSp>
        <p:nvGrpSpPr>
          <p:cNvPr name="Group 86" id="86"/>
          <p:cNvGrpSpPr/>
          <p:nvPr/>
        </p:nvGrpSpPr>
        <p:grpSpPr>
          <a:xfrm rot="0">
            <a:off x="605004" y="8476077"/>
            <a:ext cx="810843" cy="696324"/>
            <a:chOff x="0" y="0"/>
            <a:chExt cx="1081124" cy="928431"/>
          </a:xfrm>
        </p:grpSpPr>
        <p:grpSp>
          <p:nvGrpSpPr>
            <p:cNvPr name="Group 87" id="87"/>
            <p:cNvGrpSpPr/>
            <p:nvPr/>
          </p:nvGrpSpPr>
          <p:grpSpPr>
            <a:xfrm rot="0">
              <a:off x="86230" y="0"/>
              <a:ext cx="908664" cy="928431"/>
              <a:chOff x="0" y="0"/>
              <a:chExt cx="795494" cy="812800"/>
            </a:xfrm>
          </p:grpSpPr>
          <p:sp>
            <p:nvSpPr>
              <p:cNvPr name="Freeform 88" id="8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89" id="8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90" id="9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06</a:t>
              </a:r>
            </a:p>
          </p:txBody>
        </p:sp>
      </p:grpSp>
      <p:sp>
        <p:nvSpPr>
          <p:cNvPr name="AutoShape 91" id="91"/>
          <p:cNvSpPr/>
          <p:nvPr/>
        </p:nvSpPr>
        <p:spPr>
          <a:xfrm>
            <a:off x="8741501" y="2787918"/>
            <a:ext cx="0" cy="6492240"/>
          </a:xfrm>
          <a:prstGeom prst="line">
            <a:avLst/>
          </a:prstGeom>
          <a:ln cap="flat" w="38100">
            <a:solidFill>
              <a:srgbClr val="010101"/>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57835"/>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DA-IICT</a:t>
            </a:r>
            <a:r>
              <a:rPr lang="en-US" sz="26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39</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409884" y="543246"/>
            <a:ext cx="13468231"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HARD DECODING</a:t>
            </a:r>
          </a:p>
        </p:txBody>
      </p:sp>
      <p:sp>
        <p:nvSpPr>
          <p:cNvPr name="TextBox 15" id="15"/>
          <p:cNvSpPr txBox="true"/>
          <p:nvPr/>
        </p:nvSpPr>
        <p:spPr>
          <a:xfrm rot="0">
            <a:off x="243548" y="2263873"/>
            <a:ext cx="9335290" cy="8023127"/>
          </a:xfrm>
          <a:prstGeom prst="rect">
            <a:avLst/>
          </a:prstGeom>
        </p:spPr>
        <p:txBody>
          <a:bodyPr anchor="t" rtlCol="false" tIns="0" lIns="0" bIns="0" rIns="0">
            <a:spAutoFit/>
          </a:bodyPr>
          <a:lstStyle/>
          <a:p>
            <a:pPr>
              <a:lnSpc>
                <a:spcPts val="3058"/>
              </a:lnSpc>
            </a:pPr>
            <a:r>
              <a:rPr lang="en-US" sz="2184">
                <a:solidFill>
                  <a:srgbClr val="000000"/>
                </a:solidFill>
                <a:latin typeface="Times New Roman Bold"/>
              </a:rPr>
              <a:t>FUNCTION decoding(kc, generation_polynomials, inp)</a:t>
            </a:r>
          </a:p>
          <a:p>
            <a:pPr>
              <a:lnSpc>
                <a:spcPts val="3058"/>
              </a:lnSpc>
            </a:pPr>
            <a:r>
              <a:rPr lang="en-US" sz="2184">
                <a:solidFill>
                  <a:srgbClr val="000000"/>
                </a:solidFill>
                <a:latin typeface="Times New Roman Bold"/>
              </a:rPr>
              <a:t>    // Initialize variables</a:t>
            </a:r>
          </a:p>
          <a:p>
            <a:pPr>
              <a:lnSpc>
                <a:spcPts val="3058"/>
              </a:lnSpc>
            </a:pPr>
            <a:r>
              <a:rPr lang="en-US" sz="2184">
                <a:solidFill>
                  <a:srgbClr val="000000"/>
                </a:solidFill>
                <a:latin typeface="Times New Roman Bold"/>
              </a:rPr>
              <a:t>    ns = BITSHIFT(1, (kc - 1))                      // Number of states</a:t>
            </a:r>
          </a:p>
          <a:p>
            <a:pPr>
              <a:lnSpc>
                <a:spcPts val="3058"/>
              </a:lnSpc>
            </a:pPr>
            <a:r>
              <a:rPr lang="en-US" sz="2184">
                <a:solidFill>
                  <a:srgbClr val="000000"/>
                </a:solidFill>
                <a:latin typeface="Times New Roman Bold"/>
              </a:rPr>
              <a:t>    n = LENGTH(generation_polynomials)              // Number of generation polynomials</a:t>
            </a:r>
          </a:p>
          <a:p>
            <a:pPr>
              <a:lnSpc>
                <a:spcPts val="3058"/>
              </a:lnSpc>
            </a:pPr>
            <a:r>
              <a:rPr lang="en-US" sz="2184">
                <a:solidFill>
                  <a:srgbClr val="000000"/>
                </a:solidFill>
                <a:latin typeface="Times New Roman Bold"/>
              </a:rPr>
              <a:t>    mtr = ONES(FLOOR(LENGTH(inp) / n) + 1, ns) * 1e9 // Initialize metric matrix with large values</a:t>
            </a:r>
          </a:p>
          <a:p>
            <a:pPr>
              <a:lnSpc>
                <a:spcPts val="3058"/>
              </a:lnSpc>
            </a:pPr>
            <a:r>
              <a:rPr lang="en-US" sz="2184">
                <a:solidFill>
                  <a:srgbClr val="000000"/>
                </a:solidFill>
                <a:latin typeface="Times New Roman Bold"/>
              </a:rPr>
              <a:t>    previous_states = CELL(FLOOR(LENGTH(inp) / n) + 1, 1) // Initialize previous states cell array</a:t>
            </a:r>
          </a:p>
          <a:p>
            <a:pPr>
              <a:lnSpc>
                <a:spcPts val="3058"/>
              </a:lnSpc>
            </a:pPr>
            <a:r>
              <a:rPr lang="en-US" sz="2184">
                <a:solidFill>
                  <a:srgbClr val="000000"/>
                </a:solidFill>
                <a:latin typeface="Times New Roman Bold"/>
              </a:rPr>
              <a:t>    </a:t>
            </a:r>
          </a:p>
          <a:p>
            <a:pPr>
              <a:lnSpc>
                <a:spcPts val="3058"/>
              </a:lnSpc>
            </a:pPr>
            <a:r>
              <a:rPr lang="en-US" sz="2184">
                <a:solidFill>
                  <a:srgbClr val="000000"/>
                </a:solidFill>
                <a:latin typeface="Times New Roman Bold"/>
              </a:rPr>
              <a:t>    // Initialize previous_states with large values</a:t>
            </a:r>
          </a:p>
          <a:p>
            <a:pPr>
              <a:lnSpc>
                <a:spcPts val="3058"/>
              </a:lnSpc>
            </a:pPr>
            <a:r>
              <a:rPr lang="en-US" sz="2184">
                <a:solidFill>
                  <a:srgbClr val="000000"/>
                </a:solidFill>
                <a:latin typeface="Times New Roman Bold"/>
              </a:rPr>
              <a:t>    FOR i FROM 1 TO LENGTH(previous_states)</a:t>
            </a:r>
          </a:p>
          <a:p>
            <a:pPr>
              <a:lnSpc>
                <a:spcPts val="3058"/>
              </a:lnSpc>
            </a:pPr>
            <a:r>
              <a:rPr lang="en-US" sz="2184">
                <a:solidFill>
                  <a:srgbClr val="000000"/>
                </a:solidFill>
                <a:latin typeface="Times New Roman Bold"/>
              </a:rPr>
              <a:t>        previous_states[i] = CELL(ns, 1)</a:t>
            </a:r>
          </a:p>
          <a:p>
            <a:pPr>
              <a:lnSpc>
                <a:spcPts val="3058"/>
              </a:lnSpc>
            </a:pPr>
            <a:r>
              <a:rPr lang="en-US" sz="2184">
                <a:solidFill>
                  <a:srgbClr val="000000"/>
                </a:solidFill>
                <a:latin typeface="Times New Roman Bold"/>
              </a:rPr>
              <a:t>        FOR j FROM 1 TO ns</a:t>
            </a:r>
          </a:p>
          <a:p>
            <a:pPr>
              <a:lnSpc>
                <a:spcPts val="3058"/>
              </a:lnSpc>
            </a:pPr>
            <a:r>
              <a:rPr lang="en-US" sz="2184">
                <a:solidFill>
                  <a:srgbClr val="000000"/>
                </a:solidFill>
                <a:latin typeface="Times New Roman Bold"/>
              </a:rPr>
              <a:t>            previous_states[i][j] = {1e9, 1e9}</a:t>
            </a:r>
          </a:p>
          <a:p>
            <a:pPr>
              <a:lnSpc>
                <a:spcPts val="3058"/>
              </a:lnSpc>
            </a:pPr>
            <a:r>
              <a:rPr lang="en-US" sz="2184">
                <a:solidFill>
                  <a:srgbClr val="000000"/>
                </a:solidFill>
                <a:latin typeface="Times New Roman Bold"/>
              </a:rPr>
              <a:t>        END FOR</a:t>
            </a:r>
          </a:p>
          <a:p>
            <a:pPr>
              <a:lnSpc>
                <a:spcPts val="3058"/>
              </a:lnSpc>
            </a:pPr>
            <a:r>
              <a:rPr lang="en-US" sz="2184">
                <a:solidFill>
                  <a:srgbClr val="000000"/>
                </a:solidFill>
                <a:latin typeface="Times New Roman Bold"/>
              </a:rPr>
              <a:t>    END FOR</a:t>
            </a:r>
          </a:p>
          <a:p>
            <a:pPr>
              <a:lnSpc>
                <a:spcPts val="3058"/>
              </a:lnSpc>
            </a:pPr>
          </a:p>
          <a:p>
            <a:pPr>
              <a:lnSpc>
                <a:spcPts val="3058"/>
              </a:lnSpc>
            </a:pPr>
            <a:r>
              <a:rPr lang="en-US" sz="2184">
                <a:solidFill>
                  <a:srgbClr val="000000"/>
                </a:solidFill>
                <a:latin typeface="Times New Roman Bold"/>
              </a:rPr>
              <a:t>    idx = 0</a:t>
            </a:r>
          </a:p>
          <a:p>
            <a:pPr>
              <a:lnSpc>
                <a:spcPts val="3058"/>
              </a:lnSpc>
            </a:pPr>
          </a:p>
          <a:p>
            <a:pPr>
              <a:lnSpc>
                <a:spcPts val="3058"/>
              </a:lnSpc>
            </a:pPr>
            <a:r>
              <a:rPr lang="en-US" sz="2184">
                <a:solidFill>
                  <a:srgbClr val="000000"/>
                </a:solidFill>
                <a:latin typeface="Times New Roman Bold"/>
              </a:rPr>
              <a:t>    </a:t>
            </a:r>
          </a:p>
        </p:txBody>
      </p:sp>
      <p:sp>
        <p:nvSpPr>
          <p:cNvPr name="TextBox 16" id="16"/>
          <p:cNvSpPr txBox="true"/>
          <p:nvPr/>
        </p:nvSpPr>
        <p:spPr>
          <a:xfrm rot="0">
            <a:off x="9253262" y="2305913"/>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9361787" y="2370222"/>
            <a:ext cx="8922626" cy="7290261"/>
          </a:xfrm>
          <a:prstGeom prst="rect">
            <a:avLst/>
          </a:prstGeom>
        </p:spPr>
        <p:txBody>
          <a:bodyPr anchor="t" rtlCol="false" tIns="0" lIns="0" bIns="0" rIns="0">
            <a:spAutoFit/>
          </a:bodyPr>
          <a:lstStyle/>
          <a:p>
            <a:pPr>
              <a:lnSpc>
                <a:spcPts val="2739"/>
              </a:lnSpc>
            </a:pPr>
            <a:r>
              <a:rPr lang="en-US" sz="1956">
                <a:solidFill>
                  <a:srgbClr val="000000"/>
                </a:solidFill>
                <a:latin typeface="Times New Roman Bold"/>
              </a:rPr>
              <a:t>    // Loop through time instances</a:t>
            </a:r>
          </a:p>
          <a:p>
            <a:pPr>
              <a:lnSpc>
                <a:spcPts val="2739"/>
              </a:lnSpc>
            </a:pPr>
            <a:r>
              <a:rPr lang="en-US" sz="1956">
                <a:solidFill>
                  <a:srgbClr val="000000"/>
                </a:solidFill>
                <a:latin typeface="Times New Roman Bold"/>
              </a:rPr>
              <a:t>    FOR t FROM 1 TO (LENGTH(inp) / n)</a:t>
            </a:r>
          </a:p>
          <a:p>
            <a:pPr>
              <a:lnSpc>
                <a:spcPts val="2739"/>
              </a:lnSpc>
            </a:pPr>
            <a:r>
              <a:rPr lang="en-US" sz="1956">
                <a:solidFill>
                  <a:srgbClr val="000000"/>
                </a:solidFill>
                <a:latin typeface="Times New Roman Bold"/>
              </a:rPr>
              <a:t>        // Loop through states</a:t>
            </a:r>
          </a:p>
          <a:p>
            <a:pPr>
              <a:lnSpc>
                <a:spcPts val="2739"/>
              </a:lnSpc>
            </a:pPr>
            <a:r>
              <a:rPr lang="en-US" sz="1956">
                <a:solidFill>
                  <a:srgbClr val="000000"/>
                </a:solidFill>
                <a:latin typeface="Times New Roman Bold"/>
              </a:rPr>
              <a:t>        FOR st FROM 0 TO ns - 1</a:t>
            </a:r>
          </a:p>
          <a:p>
            <a:pPr>
              <a:lnSpc>
                <a:spcPts val="2739"/>
              </a:lnSpc>
            </a:pPr>
            <a:r>
              <a:rPr lang="en-US" sz="1956">
                <a:solidFill>
                  <a:srgbClr val="000000"/>
                </a:solidFill>
                <a:latin typeface="Times New Roman Bold"/>
              </a:rPr>
              <a:t>            // Initialize metric for the first time instance and state 0</a:t>
            </a:r>
          </a:p>
          <a:p>
            <a:pPr>
              <a:lnSpc>
                <a:spcPts val="2739"/>
              </a:lnSpc>
            </a:pPr>
            <a:r>
              <a:rPr lang="en-US" sz="1956">
                <a:solidFill>
                  <a:srgbClr val="000000"/>
                </a:solidFill>
                <a:latin typeface="Times New Roman Bold"/>
              </a:rPr>
              <a:t>            IF (t == 1) AND (st == 0)</a:t>
            </a:r>
          </a:p>
          <a:p>
            <a:pPr>
              <a:lnSpc>
                <a:spcPts val="2739"/>
              </a:lnSpc>
            </a:pPr>
            <a:r>
              <a:rPr lang="en-US" sz="1956">
                <a:solidFill>
                  <a:srgbClr val="000000"/>
                </a:solidFill>
                <a:latin typeface="Times New Roman Bold"/>
              </a:rPr>
              <a:t>                mtr(t, st + 1) = 0</a:t>
            </a:r>
          </a:p>
          <a:p>
            <a:pPr>
              <a:lnSpc>
                <a:spcPts val="2739"/>
              </a:lnSpc>
            </a:pPr>
            <a:r>
              <a:rPr lang="en-US" sz="1956">
                <a:solidFill>
                  <a:srgbClr val="000000"/>
                </a:solidFill>
                <a:latin typeface="Times New Roman Bold"/>
              </a:rPr>
              <a:t>            END IF</a:t>
            </a:r>
          </a:p>
          <a:p>
            <a:pPr>
              <a:lnSpc>
                <a:spcPts val="2739"/>
              </a:lnSpc>
            </a:pPr>
          </a:p>
          <a:p>
            <a:pPr>
              <a:lnSpc>
                <a:spcPts val="2739"/>
              </a:lnSpc>
            </a:pPr>
            <a:r>
              <a:rPr lang="en-US" sz="1956">
                <a:solidFill>
                  <a:srgbClr val="000000"/>
                </a:solidFill>
                <a:latin typeface="Times New Roman Bold"/>
              </a:rPr>
              <a:t>            // Loop through input bits (0 and 1)</a:t>
            </a:r>
          </a:p>
          <a:p>
            <a:pPr>
              <a:lnSpc>
                <a:spcPts val="2739"/>
              </a:lnSpc>
            </a:pPr>
            <a:r>
              <a:rPr lang="en-US" sz="1956">
                <a:solidFill>
                  <a:srgbClr val="000000"/>
                </a:solidFill>
                <a:latin typeface="Times New Roman Bold"/>
              </a:rPr>
              <a:t>            FOR input_bits FROM 0 TO 1</a:t>
            </a:r>
          </a:p>
          <a:p>
            <a:pPr>
              <a:lnSpc>
                <a:spcPts val="2739"/>
              </a:lnSpc>
            </a:pPr>
            <a:r>
              <a:rPr lang="en-US" sz="1956">
                <a:solidFill>
                  <a:srgbClr val="000000"/>
                </a:solidFill>
                <a:latin typeface="Times New Roman Bold"/>
              </a:rPr>
              <a:t>                curstate = st</a:t>
            </a:r>
          </a:p>
          <a:p>
            <a:pPr>
              <a:lnSpc>
                <a:spcPts val="2739"/>
              </a:lnSpc>
            </a:pPr>
            <a:r>
              <a:rPr lang="en-US" sz="1956">
                <a:solidFill>
                  <a:srgbClr val="000000"/>
                </a:solidFill>
                <a:latin typeface="Times New Roman Bold"/>
              </a:rPr>
              <a:t>                next_state = BITOR(BITSHIFT(curstate, -1), (input_bits * BITSHIFT(</a:t>
            </a:r>
          </a:p>
          <a:p>
            <a:pPr>
              <a:lnSpc>
                <a:spcPts val="2739"/>
              </a:lnSpc>
            </a:pPr>
            <a:r>
              <a:rPr lang="en-US" sz="1956">
                <a:solidFill>
                  <a:srgbClr val="000000"/>
                </a:solidFill>
                <a:latin typeface="Times New Roman Bold"/>
              </a:rPr>
              <a:t>                                           </a:t>
            </a:r>
            <a:r>
              <a:rPr lang="en-US" sz="1956">
                <a:solidFill>
                  <a:srgbClr val="000000"/>
                </a:solidFill>
                <a:latin typeface="Times New Roman Bold"/>
              </a:rPr>
              <a:t>1, (kc - 2))))</a:t>
            </a:r>
          </a:p>
          <a:p>
            <a:pPr>
              <a:lnSpc>
                <a:spcPts val="2739"/>
              </a:lnSpc>
            </a:pPr>
            <a:r>
              <a:rPr lang="en-US" sz="1956">
                <a:solidFill>
                  <a:srgbClr val="000000"/>
                </a:solidFill>
                <a:latin typeface="Times New Roman Bold"/>
              </a:rPr>
              <a:t>                hamming_distance = 0</a:t>
            </a:r>
          </a:p>
          <a:p>
            <a:pPr>
              <a:lnSpc>
                <a:spcPts val="2739"/>
              </a:lnSpc>
            </a:pPr>
            <a:r>
              <a:rPr lang="en-US" sz="1956">
                <a:solidFill>
                  <a:srgbClr val="000000"/>
                </a:solidFill>
                <a:latin typeface="Times New Roman Bold"/>
              </a:rPr>
              <a:t>                </a:t>
            </a:r>
          </a:p>
          <a:p>
            <a:pPr>
              <a:lnSpc>
                <a:spcPts val="2739"/>
              </a:lnSpc>
            </a:pPr>
            <a:r>
              <a:rPr lang="en-US" sz="1956">
                <a:solidFill>
                  <a:srgbClr val="000000"/>
                </a:solidFill>
                <a:latin typeface="Times New Roman Bold"/>
              </a:rPr>
              <a:t>                // Compute output and update hamming distance</a:t>
            </a:r>
          </a:p>
          <a:p>
            <a:pPr>
              <a:lnSpc>
                <a:spcPts val="2739"/>
              </a:lnSpc>
            </a:pPr>
            <a:r>
              <a:rPr lang="en-US" sz="1956">
                <a:solidFill>
                  <a:srgbClr val="000000"/>
                </a:solidFill>
                <a:latin typeface="Times New Roman Bold"/>
              </a:rPr>
              <a:t>                FOR i FROM 1 TO n</a:t>
            </a:r>
          </a:p>
          <a:p>
            <a:pPr>
              <a:lnSpc>
                <a:spcPts val="2739"/>
              </a:lnSpc>
            </a:pPr>
            <a:r>
              <a:rPr lang="en-US" sz="1956">
                <a:solidFill>
                  <a:srgbClr val="000000"/>
                </a:solidFill>
                <a:latin typeface="Times New Roman Bold"/>
              </a:rPr>
              <a:t>                    output = 0</a:t>
            </a:r>
          </a:p>
          <a:p>
            <a:pPr>
              <a:lnSpc>
                <a:spcPts val="2739"/>
              </a:lnSpc>
            </a:pPr>
            <a:r>
              <a:rPr lang="en-US" sz="1956">
                <a:solidFill>
                  <a:srgbClr val="000000"/>
                </a:solidFill>
                <a:latin typeface="Times New Roman Bold"/>
              </a:rPr>
              <a:t>                    poly = generation_polynomials[i]</a:t>
            </a:r>
          </a:p>
          <a:p>
            <a:pPr>
              <a:lnSpc>
                <a:spcPts val="3159"/>
              </a:lnSpc>
            </a:pPr>
            <a:r>
              <a:rPr lang="en-US" sz="2256">
                <a:solidFill>
                  <a:srgbClr val="000000"/>
                </a:solidFill>
                <a:latin typeface="Times New Roman Bold"/>
              </a:rPr>
              <a:t>                    regvalue = BITOR(curstate, BITSHIFT(input_bits, (kc - 1)))</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40</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409884" y="543246"/>
            <a:ext cx="13468231"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HARD DECODING</a:t>
            </a:r>
          </a:p>
        </p:txBody>
      </p:sp>
      <p:sp>
        <p:nvSpPr>
          <p:cNvPr name="TextBox 15" id="15"/>
          <p:cNvSpPr txBox="true"/>
          <p:nvPr/>
        </p:nvSpPr>
        <p:spPr>
          <a:xfrm rot="0">
            <a:off x="228424" y="2263873"/>
            <a:ext cx="8915729" cy="8088809"/>
          </a:xfrm>
          <a:prstGeom prst="rect">
            <a:avLst/>
          </a:prstGeom>
        </p:spPr>
        <p:txBody>
          <a:bodyPr anchor="t" rtlCol="false" tIns="0" lIns="0" bIns="0" rIns="0">
            <a:spAutoFit/>
          </a:bodyPr>
          <a:lstStyle/>
          <a:p>
            <a:pPr>
              <a:lnSpc>
                <a:spcPts val="3035"/>
              </a:lnSpc>
            </a:pPr>
            <a:r>
              <a:rPr lang="en-US" sz="2167">
                <a:solidFill>
                  <a:srgbClr val="000000"/>
                </a:solidFill>
                <a:latin typeface="Times New Roman Bold"/>
              </a:rPr>
              <a:t>FOR k FROM 0 TO (kc - 1)</a:t>
            </a:r>
          </a:p>
          <a:p>
            <a:pPr>
              <a:lnSpc>
                <a:spcPts val="3035"/>
              </a:lnSpc>
            </a:pPr>
            <a:r>
              <a:rPr lang="en-US" sz="2167">
                <a:solidFill>
                  <a:srgbClr val="000000"/>
                </a:solidFill>
                <a:latin typeface="Times New Roman Bold"/>
              </a:rPr>
              <a:t>                        output = BITXOR(output, BITAND(BITSHIFT(poly, -k), 1) AND BITAND(BITSHIFT(regvalue, -(kc - k - 1)), 1))</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Update hamming distance</a:t>
            </a:r>
          </a:p>
          <a:p>
            <a:pPr>
              <a:lnSpc>
                <a:spcPts val="3035"/>
              </a:lnSpc>
            </a:pPr>
            <a:r>
              <a:rPr lang="en-US" sz="2167">
                <a:solidFill>
                  <a:srgbClr val="000000"/>
                </a:solidFill>
                <a:latin typeface="Times New Roman Bold"/>
              </a:rPr>
              <a:t>                    IF output != inp(idx + i)</a:t>
            </a:r>
          </a:p>
          <a:p>
            <a:pPr>
              <a:lnSpc>
                <a:spcPts val="3035"/>
              </a:lnSpc>
            </a:pPr>
            <a:r>
              <a:rPr lang="en-US" sz="2167">
                <a:solidFill>
                  <a:srgbClr val="000000"/>
                </a:solidFill>
                <a:latin typeface="Times New Roman Bold"/>
              </a:rPr>
              <a:t>                        hamming_distance = hamming_distance + 1</a:t>
            </a:r>
          </a:p>
          <a:p>
            <a:pPr>
              <a:lnSpc>
                <a:spcPts val="3035"/>
              </a:lnSpc>
            </a:pPr>
            <a:r>
              <a:rPr lang="en-US" sz="2167">
                <a:solidFill>
                  <a:srgbClr val="000000"/>
                </a:solidFill>
                <a:latin typeface="Times New Roman Bold"/>
              </a:rPr>
              <a:t>                    END IF</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a = mtr(t + 1, next_state + 1)</a:t>
            </a:r>
          </a:p>
          <a:p>
            <a:pPr>
              <a:lnSpc>
                <a:spcPts val="3035"/>
              </a:lnSpc>
            </a:pPr>
            <a:r>
              <a:rPr lang="en-US" sz="2167">
                <a:solidFill>
                  <a:srgbClr val="000000"/>
                </a:solidFill>
                <a:latin typeface="Times New Roman Bold"/>
              </a:rPr>
              <a:t>                b = mtr(t, curstate + 1)</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Update metric and previous states</a:t>
            </a:r>
          </a:p>
          <a:p>
            <a:pPr>
              <a:lnSpc>
                <a:spcPts val="3035"/>
              </a:lnSpc>
            </a:pPr>
            <a:r>
              <a:rPr lang="en-US" sz="2167">
                <a:solidFill>
                  <a:srgbClr val="000000"/>
                </a:solidFill>
                <a:latin typeface="Times New Roman Bold"/>
              </a:rPr>
              <a:t>                IF a &gt; b + hamming_distance</a:t>
            </a:r>
          </a:p>
          <a:p>
            <a:pPr>
              <a:lnSpc>
                <a:spcPts val="3035"/>
              </a:lnSpc>
            </a:pPr>
            <a:r>
              <a:rPr lang="en-US" sz="2167">
                <a:solidFill>
                  <a:srgbClr val="000000"/>
                </a:solidFill>
                <a:latin typeface="Times New Roman Bold"/>
              </a:rPr>
              <a:t>                    mtr(t + 1, next_state + 1) = b + hamming_distance</a:t>
            </a:r>
          </a:p>
          <a:p>
            <a:pPr>
              <a:lnSpc>
                <a:spcPts val="3035"/>
              </a:lnSpc>
            </a:pPr>
            <a:r>
              <a:rPr lang="en-US" sz="2167">
                <a:solidFill>
                  <a:srgbClr val="000000"/>
                </a:solidFill>
                <a:latin typeface="Times New Roman Bold"/>
              </a:rPr>
              <a:t>                    previous_states[t + 1][next_state + 1] = {curstate, input_bits}</a:t>
            </a:r>
          </a:p>
          <a:p>
            <a:pPr>
              <a:lnSpc>
                <a:spcPts val="3035"/>
              </a:lnSpc>
            </a:pPr>
            <a:r>
              <a:rPr lang="en-US" sz="2167">
                <a:solidFill>
                  <a:srgbClr val="000000"/>
                </a:solidFill>
                <a:latin typeface="Times New Roman Bold"/>
              </a:rPr>
              <a:t>                END IF</a:t>
            </a:r>
          </a:p>
          <a:p>
            <a:pPr>
              <a:lnSpc>
                <a:spcPts val="3455"/>
              </a:lnSpc>
            </a:pPr>
            <a:r>
              <a:rPr lang="en-US" sz="2467">
                <a:solidFill>
                  <a:srgbClr val="000000"/>
                </a:solidFill>
                <a:latin typeface="Times New Roman Bold"/>
              </a:rPr>
              <a:t>          </a:t>
            </a:r>
          </a:p>
          <a:p>
            <a:pPr>
              <a:lnSpc>
                <a:spcPts val="3035"/>
              </a:lnSpc>
            </a:pP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234039" y="2273398"/>
            <a:ext cx="7476287" cy="7426394"/>
          </a:xfrm>
          <a:prstGeom prst="rect">
            <a:avLst/>
          </a:prstGeom>
        </p:spPr>
        <p:txBody>
          <a:bodyPr anchor="t" rtlCol="false" tIns="0" lIns="0" bIns="0" rIns="0">
            <a:spAutoFit/>
          </a:bodyPr>
          <a:lstStyle/>
          <a:p>
            <a:pPr>
              <a:lnSpc>
                <a:spcPts val="2796"/>
              </a:lnSpc>
            </a:pPr>
            <a:r>
              <a:rPr lang="en-US" sz="1997">
                <a:solidFill>
                  <a:srgbClr val="000000"/>
                </a:solidFill>
                <a:latin typeface="Times New Roman Bold"/>
              </a:rPr>
              <a:t>END FOR</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idx = idx + n</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Initialize ans list</a:t>
            </a:r>
          </a:p>
          <a:p>
            <a:pPr>
              <a:lnSpc>
                <a:spcPts val="2796"/>
              </a:lnSpc>
            </a:pPr>
            <a:r>
              <a:rPr lang="en-US" sz="1997">
                <a:solidFill>
                  <a:srgbClr val="000000"/>
                </a:solidFill>
                <a:latin typeface="Times New Roman Bold"/>
              </a:rPr>
              <a:t>    ans = []</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Trace back to find the optimal path</a:t>
            </a:r>
          </a:p>
          <a:p>
            <a:pPr>
              <a:lnSpc>
                <a:spcPts val="2796"/>
              </a:lnSpc>
            </a:pPr>
            <a:r>
              <a:rPr lang="en-US" sz="1997">
                <a:solidFill>
                  <a:srgbClr val="000000"/>
                </a:solidFill>
                <a:latin typeface="Times New Roman Bold"/>
              </a:rPr>
              <a:t>    temp = previous_states[(LENGTH(inp) / n) + 1][1]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LENGTH(inp) / n</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WHILE cur &gt; 1</a:t>
            </a:r>
          </a:p>
          <a:p>
            <a:pPr>
              <a:lnSpc>
                <a:spcPts val="2796"/>
              </a:lnSpc>
            </a:pPr>
            <a:r>
              <a:rPr lang="en-US" sz="1997">
                <a:solidFill>
                  <a:srgbClr val="000000"/>
                </a:solidFill>
                <a:latin typeface="Times New Roman Bold"/>
              </a:rPr>
              <a:t>        temp = previous_states[cur][temp[1] + 1]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cur - 1</a:t>
            </a:r>
          </a:p>
          <a:p>
            <a:pPr>
              <a:lnSpc>
                <a:spcPts val="2796"/>
              </a:lnSpc>
            </a:pPr>
            <a:r>
              <a:rPr lang="en-US" sz="1997">
                <a:solidFill>
                  <a:srgbClr val="000000"/>
                </a:solidFill>
                <a:latin typeface="Times New Roman Bold"/>
              </a:rPr>
              <a:t>    END WHILE</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RETURN ans  // Return the decoded output</a:t>
            </a:r>
          </a:p>
          <a:p>
            <a:pPr>
              <a:lnSpc>
                <a:spcPts val="2796"/>
              </a:lnSpc>
            </a:pPr>
            <a:r>
              <a:rPr lang="en-US" sz="1997">
                <a:solidFill>
                  <a:srgbClr val="000000"/>
                </a:solidFill>
                <a:latin typeface="Times New Roman Bold"/>
              </a:rPr>
              <a:t>END FUNCTION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41</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85323" y="543246"/>
            <a:ext cx="13117354"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SOFT DECODING</a:t>
            </a:r>
          </a:p>
        </p:txBody>
      </p:sp>
      <p:sp>
        <p:nvSpPr>
          <p:cNvPr name="TextBox 15" id="15"/>
          <p:cNvSpPr txBox="true"/>
          <p:nvPr/>
        </p:nvSpPr>
        <p:spPr>
          <a:xfrm rot="0">
            <a:off x="224959" y="2351454"/>
            <a:ext cx="8915729" cy="7650659"/>
          </a:xfrm>
          <a:prstGeom prst="rect">
            <a:avLst/>
          </a:prstGeom>
        </p:spPr>
        <p:txBody>
          <a:bodyPr anchor="t" rtlCol="false" tIns="0" lIns="0" bIns="0" rIns="0">
            <a:spAutoFit/>
          </a:bodyPr>
          <a:lstStyle/>
          <a:p>
            <a:pPr>
              <a:lnSpc>
                <a:spcPts val="3035"/>
              </a:lnSpc>
            </a:pPr>
            <a:r>
              <a:rPr lang="en-US" sz="2167">
                <a:solidFill>
                  <a:srgbClr val="000000"/>
                </a:solidFill>
                <a:latin typeface="Times New Roman Bold"/>
              </a:rPr>
              <a:t>FUNCTION decoding_soft(kc, generation_polynomials, inp)</a:t>
            </a:r>
          </a:p>
          <a:p>
            <a:pPr>
              <a:lnSpc>
                <a:spcPts val="3035"/>
              </a:lnSpc>
            </a:pPr>
            <a:r>
              <a:rPr lang="en-US" sz="2167">
                <a:solidFill>
                  <a:srgbClr val="000000"/>
                </a:solidFill>
                <a:latin typeface="Times New Roman Bold"/>
              </a:rPr>
              <a:t>    // Initialize variables</a:t>
            </a:r>
          </a:p>
          <a:p>
            <a:pPr>
              <a:lnSpc>
                <a:spcPts val="3035"/>
              </a:lnSpc>
            </a:pPr>
            <a:r>
              <a:rPr lang="en-US" sz="2167">
                <a:solidFill>
                  <a:srgbClr val="000000"/>
                </a:solidFill>
                <a:latin typeface="Times New Roman Bold"/>
              </a:rPr>
              <a:t>    ns = BITSHIFT(1, (kc - 1))                     // Number of states</a:t>
            </a:r>
          </a:p>
          <a:p>
            <a:pPr>
              <a:lnSpc>
                <a:spcPts val="3035"/>
              </a:lnSpc>
            </a:pPr>
            <a:r>
              <a:rPr lang="en-US" sz="2167">
                <a:solidFill>
                  <a:srgbClr val="000000"/>
                </a:solidFill>
                <a:latin typeface="Times New Roman Bold"/>
              </a:rPr>
              <a:t>    n = LENGTH(generation_polynomials)             // Number of generation polynomials</a:t>
            </a:r>
          </a:p>
          <a:p>
            <a:pPr>
              <a:lnSpc>
                <a:spcPts val="3035"/>
              </a:lnSpc>
            </a:pPr>
            <a:r>
              <a:rPr lang="en-US" sz="2167">
                <a:solidFill>
                  <a:srgbClr val="000000"/>
                </a:solidFill>
                <a:latin typeface="Times New Roman Bold"/>
              </a:rPr>
              <a:t>    mtr = ONES(FLOOR(LENGTH(inp) / n) + 1, ns) * 1e9 // Initialize metric matrix with large values</a:t>
            </a:r>
          </a:p>
          <a:p>
            <a:pPr>
              <a:lnSpc>
                <a:spcPts val="3035"/>
              </a:lnSpc>
            </a:pPr>
            <a:r>
              <a:rPr lang="en-US" sz="2167">
                <a:solidFill>
                  <a:srgbClr val="000000"/>
                </a:solidFill>
                <a:latin typeface="Times New Roman Bold"/>
              </a:rPr>
              <a:t>    previous_states = CELL(FLOOR(LENGTH(inp) / n) + 1, 1) // Initialize previous states cell array</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Initialize previous_states with large values</a:t>
            </a:r>
          </a:p>
          <a:p>
            <a:pPr>
              <a:lnSpc>
                <a:spcPts val="3035"/>
              </a:lnSpc>
            </a:pPr>
            <a:r>
              <a:rPr lang="en-US" sz="2167">
                <a:solidFill>
                  <a:srgbClr val="000000"/>
                </a:solidFill>
                <a:latin typeface="Times New Roman Bold"/>
              </a:rPr>
              <a:t>    FOR i FROM 1 TO LENGTH(previous_states)</a:t>
            </a:r>
          </a:p>
          <a:p>
            <a:pPr>
              <a:lnSpc>
                <a:spcPts val="3035"/>
              </a:lnSpc>
            </a:pPr>
            <a:r>
              <a:rPr lang="en-US" sz="2167">
                <a:solidFill>
                  <a:srgbClr val="000000"/>
                </a:solidFill>
                <a:latin typeface="Times New Roman Bold"/>
              </a:rPr>
              <a:t>        previous_states[i] = CELL(ns, 1)</a:t>
            </a:r>
          </a:p>
          <a:p>
            <a:pPr>
              <a:lnSpc>
                <a:spcPts val="3035"/>
              </a:lnSpc>
            </a:pPr>
            <a:r>
              <a:rPr lang="en-US" sz="2167">
                <a:solidFill>
                  <a:srgbClr val="000000"/>
                </a:solidFill>
                <a:latin typeface="Times New Roman Bold"/>
              </a:rPr>
              <a:t>        FOR j FROM 1 TO ns</a:t>
            </a:r>
          </a:p>
          <a:p>
            <a:pPr>
              <a:lnSpc>
                <a:spcPts val="3035"/>
              </a:lnSpc>
            </a:pPr>
            <a:r>
              <a:rPr lang="en-US" sz="2167">
                <a:solidFill>
                  <a:srgbClr val="000000"/>
                </a:solidFill>
                <a:latin typeface="Times New Roman Bold"/>
              </a:rPr>
              <a:t>            previous_states[i][j] = {1e9, 1e9}</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END FOR</a:t>
            </a:r>
          </a:p>
          <a:p>
            <a:pPr>
              <a:lnSpc>
                <a:spcPts val="3035"/>
              </a:lnSpc>
            </a:pPr>
          </a:p>
          <a:p>
            <a:pPr>
              <a:lnSpc>
                <a:spcPts val="3035"/>
              </a:lnSpc>
            </a:pPr>
            <a:r>
              <a:rPr lang="en-US" sz="2167">
                <a:solidFill>
                  <a:srgbClr val="000000"/>
                </a:solidFill>
                <a:latin typeface="Times New Roman Bold"/>
              </a:rPr>
              <a:t>    idx = 0</a:t>
            </a:r>
          </a:p>
          <a:p>
            <a:pPr>
              <a:lnSpc>
                <a:spcPts val="3035"/>
              </a:lnSpc>
            </a:pP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189643" y="2263873"/>
            <a:ext cx="8098510" cy="7839141"/>
          </a:xfrm>
          <a:prstGeom prst="rect">
            <a:avLst/>
          </a:prstGeom>
        </p:spPr>
        <p:txBody>
          <a:bodyPr anchor="t" rtlCol="false" tIns="0" lIns="0" bIns="0" rIns="0">
            <a:spAutoFit/>
          </a:bodyPr>
          <a:lstStyle/>
          <a:p>
            <a:pPr>
              <a:lnSpc>
                <a:spcPts val="2803"/>
              </a:lnSpc>
            </a:pPr>
            <a:r>
              <a:rPr lang="en-US" sz="2002">
                <a:solidFill>
                  <a:srgbClr val="000000"/>
                </a:solidFill>
                <a:latin typeface="Times New Roman Bold"/>
              </a:rPr>
              <a:t>    // Loop through time instances</a:t>
            </a:r>
          </a:p>
          <a:p>
            <a:pPr>
              <a:lnSpc>
                <a:spcPts val="2803"/>
              </a:lnSpc>
            </a:pPr>
            <a:r>
              <a:rPr lang="en-US" sz="2002">
                <a:solidFill>
                  <a:srgbClr val="000000"/>
                </a:solidFill>
                <a:latin typeface="Times New Roman Bold"/>
              </a:rPr>
              <a:t>    FOR t FROM 1 TO (LENGTH(inp) / n)</a:t>
            </a:r>
          </a:p>
          <a:p>
            <a:pPr>
              <a:lnSpc>
                <a:spcPts val="2803"/>
              </a:lnSpc>
            </a:pPr>
            <a:r>
              <a:rPr lang="en-US" sz="2002">
                <a:solidFill>
                  <a:srgbClr val="000000"/>
                </a:solidFill>
                <a:latin typeface="Times New Roman Bold"/>
              </a:rPr>
              <a:t>        // Loop through states</a:t>
            </a:r>
          </a:p>
          <a:p>
            <a:pPr>
              <a:lnSpc>
                <a:spcPts val="2803"/>
              </a:lnSpc>
            </a:pPr>
            <a:r>
              <a:rPr lang="en-US" sz="2002">
                <a:solidFill>
                  <a:srgbClr val="000000"/>
                </a:solidFill>
                <a:latin typeface="Times New Roman Bold"/>
              </a:rPr>
              <a:t>        FOR st FROM 0 TO ns - 1</a:t>
            </a:r>
          </a:p>
          <a:p>
            <a:pPr>
              <a:lnSpc>
                <a:spcPts val="2803"/>
              </a:lnSpc>
            </a:pPr>
            <a:r>
              <a:rPr lang="en-US" sz="2002">
                <a:solidFill>
                  <a:srgbClr val="000000"/>
                </a:solidFill>
                <a:latin typeface="Times New Roman Bold"/>
              </a:rPr>
              <a:t>            // Initialize metric for the first time instance and state 0</a:t>
            </a:r>
          </a:p>
          <a:p>
            <a:pPr>
              <a:lnSpc>
                <a:spcPts val="2803"/>
              </a:lnSpc>
            </a:pPr>
            <a:r>
              <a:rPr lang="en-US" sz="2002">
                <a:solidFill>
                  <a:srgbClr val="000000"/>
                </a:solidFill>
                <a:latin typeface="Times New Roman Bold"/>
              </a:rPr>
              <a:t>            IF (t == 1) AND (st == 0)</a:t>
            </a:r>
          </a:p>
          <a:p>
            <a:pPr>
              <a:lnSpc>
                <a:spcPts val="2803"/>
              </a:lnSpc>
            </a:pPr>
            <a:r>
              <a:rPr lang="en-US" sz="2002">
                <a:solidFill>
                  <a:srgbClr val="000000"/>
                </a:solidFill>
                <a:latin typeface="Times New Roman Bold"/>
              </a:rPr>
              <a:t>                mtr(t, st + 1) = 0</a:t>
            </a:r>
          </a:p>
          <a:p>
            <a:pPr>
              <a:lnSpc>
                <a:spcPts val="2803"/>
              </a:lnSpc>
            </a:pPr>
            <a:r>
              <a:rPr lang="en-US" sz="2002">
                <a:solidFill>
                  <a:srgbClr val="000000"/>
                </a:solidFill>
                <a:latin typeface="Times New Roman Bold"/>
              </a:rPr>
              <a:t>            END IF</a:t>
            </a:r>
          </a:p>
          <a:p>
            <a:pPr>
              <a:lnSpc>
                <a:spcPts val="2803"/>
              </a:lnSpc>
            </a:pPr>
          </a:p>
          <a:p>
            <a:pPr>
              <a:lnSpc>
                <a:spcPts val="2803"/>
              </a:lnSpc>
            </a:pPr>
            <a:r>
              <a:rPr lang="en-US" sz="2002">
                <a:solidFill>
                  <a:srgbClr val="000000"/>
                </a:solidFill>
                <a:latin typeface="Times New Roman Bold"/>
              </a:rPr>
              <a:t>            // Loop through input bits (0 and 1)</a:t>
            </a:r>
          </a:p>
          <a:p>
            <a:pPr>
              <a:lnSpc>
                <a:spcPts val="2803"/>
              </a:lnSpc>
            </a:pPr>
            <a:r>
              <a:rPr lang="en-US" sz="2002">
                <a:solidFill>
                  <a:srgbClr val="000000"/>
                </a:solidFill>
                <a:latin typeface="Times New Roman Bold"/>
              </a:rPr>
              <a:t>            FOR input_bits FROM 0 TO 1</a:t>
            </a:r>
          </a:p>
          <a:p>
            <a:pPr>
              <a:lnSpc>
                <a:spcPts val="2803"/>
              </a:lnSpc>
            </a:pPr>
            <a:r>
              <a:rPr lang="en-US" sz="2002">
                <a:solidFill>
                  <a:srgbClr val="000000"/>
                </a:solidFill>
                <a:latin typeface="Times New Roman Bold"/>
              </a:rPr>
              <a:t>                curstate = st</a:t>
            </a:r>
          </a:p>
          <a:p>
            <a:pPr>
              <a:lnSpc>
                <a:spcPts val="2803"/>
              </a:lnSpc>
            </a:pPr>
            <a:r>
              <a:rPr lang="en-US" sz="2002">
                <a:solidFill>
                  <a:srgbClr val="000000"/>
                </a:solidFill>
                <a:latin typeface="Times New Roman Bold"/>
              </a:rPr>
              <a:t>                next_state = BITOR(BITSHIFT(curstate, -1), (input_bits * BITSHIFT(1, (kc - 2))))</a:t>
            </a:r>
          </a:p>
          <a:p>
            <a:pPr>
              <a:lnSpc>
                <a:spcPts val="2803"/>
              </a:lnSpc>
            </a:pPr>
            <a:r>
              <a:rPr lang="en-US" sz="2002">
                <a:solidFill>
                  <a:srgbClr val="000000"/>
                </a:solidFill>
                <a:latin typeface="Times New Roman Bold"/>
              </a:rPr>
              <a:t>                euclidean_distance = 0</a:t>
            </a:r>
          </a:p>
          <a:p>
            <a:pPr>
              <a:lnSpc>
                <a:spcPts val="2803"/>
              </a:lnSpc>
            </a:pPr>
            <a:r>
              <a:rPr lang="en-US" sz="2002">
                <a:solidFill>
                  <a:srgbClr val="000000"/>
                </a:solidFill>
                <a:latin typeface="Times New Roman Bold"/>
              </a:rPr>
              <a:t>                </a:t>
            </a:r>
          </a:p>
          <a:p>
            <a:pPr>
              <a:lnSpc>
                <a:spcPts val="2803"/>
              </a:lnSpc>
            </a:pPr>
            <a:r>
              <a:rPr lang="en-US" sz="2002">
                <a:solidFill>
                  <a:srgbClr val="000000"/>
                </a:solidFill>
                <a:latin typeface="Times New Roman Bold"/>
              </a:rPr>
              <a:t>                // Compute output and update euclidean distance</a:t>
            </a:r>
          </a:p>
          <a:p>
            <a:pPr>
              <a:lnSpc>
                <a:spcPts val="2803"/>
              </a:lnSpc>
            </a:pPr>
            <a:r>
              <a:rPr lang="en-US" sz="2002">
                <a:solidFill>
                  <a:srgbClr val="000000"/>
                </a:solidFill>
                <a:latin typeface="Times New Roman Bold"/>
              </a:rPr>
              <a:t>                FOR i FROM 1 TO n</a:t>
            </a:r>
          </a:p>
          <a:p>
            <a:pPr>
              <a:lnSpc>
                <a:spcPts val="2803"/>
              </a:lnSpc>
            </a:pPr>
            <a:r>
              <a:rPr lang="en-US" sz="2002">
                <a:solidFill>
                  <a:srgbClr val="000000"/>
                </a:solidFill>
                <a:latin typeface="Times New Roman Bold"/>
              </a:rPr>
              <a:t>                    output = 0</a:t>
            </a:r>
          </a:p>
          <a:p>
            <a:pPr>
              <a:lnSpc>
                <a:spcPts val="2803"/>
              </a:lnSpc>
            </a:pPr>
            <a:r>
              <a:rPr lang="en-US" sz="2002">
                <a:solidFill>
                  <a:srgbClr val="000000"/>
                </a:solidFill>
                <a:latin typeface="Times New Roman Bold"/>
              </a:rPr>
              <a:t>                    poly = generation_polynomials[i]</a:t>
            </a:r>
          </a:p>
          <a:p>
            <a:pPr>
              <a:lnSpc>
                <a:spcPts val="2803"/>
              </a:lnSpc>
            </a:pPr>
            <a:r>
              <a:rPr lang="en-US" sz="2002">
                <a:solidFill>
                  <a:srgbClr val="000000"/>
                </a:solidFill>
                <a:latin typeface="Times New Roman Bold"/>
              </a:rPr>
              <a:t>                    regvalue = BITOR(curstate, BITSHIFT(input_bits, (kc - 1)))</a:t>
            </a:r>
          </a:p>
          <a:p>
            <a:pPr>
              <a:lnSpc>
                <a:spcPts val="2803"/>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42</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85323" y="543246"/>
            <a:ext cx="13117354"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SOFT DECODING</a:t>
            </a:r>
          </a:p>
        </p:txBody>
      </p:sp>
      <p:sp>
        <p:nvSpPr>
          <p:cNvPr name="TextBox 15" id="15"/>
          <p:cNvSpPr txBox="true"/>
          <p:nvPr/>
        </p:nvSpPr>
        <p:spPr>
          <a:xfrm rot="0">
            <a:off x="228424" y="2263873"/>
            <a:ext cx="8915729" cy="7808044"/>
          </a:xfrm>
          <a:prstGeom prst="rect">
            <a:avLst/>
          </a:prstGeom>
        </p:spPr>
        <p:txBody>
          <a:bodyPr anchor="t" rtlCol="false" tIns="0" lIns="0" bIns="0" rIns="0">
            <a:spAutoFit/>
          </a:bodyPr>
          <a:lstStyle/>
          <a:p>
            <a:pPr>
              <a:lnSpc>
                <a:spcPts val="2949"/>
              </a:lnSpc>
            </a:pPr>
            <a:r>
              <a:rPr lang="en-US" sz="2106">
                <a:solidFill>
                  <a:srgbClr val="000000"/>
                </a:solidFill>
                <a:latin typeface="Times New Roman Bold"/>
              </a:rPr>
              <a:t> // Compute output using bitwise operations</a:t>
            </a:r>
          </a:p>
          <a:p>
            <a:pPr>
              <a:lnSpc>
                <a:spcPts val="2949"/>
              </a:lnSpc>
            </a:pPr>
            <a:r>
              <a:rPr lang="en-US" sz="2106">
                <a:solidFill>
                  <a:srgbClr val="000000"/>
                </a:solidFill>
                <a:latin typeface="Times New Roman Bold"/>
              </a:rPr>
              <a:t>                    FOR k FROM 0 TO (kc - 1)</a:t>
            </a:r>
          </a:p>
          <a:p>
            <a:pPr>
              <a:lnSpc>
                <a:spcPts val="2949"/>
              </a:lnSpc>
            </a:pPr>
            <a:r>
              <a:rPr lang="en-US" sz="2106">
                <a:solidFill>
                  <a:srgbClr val="000000"/>
                </a:solidFill>
                <a:latin typeface="Times New Roman Bold"/>
              </a:rPr>
              <a:t>                        output = BITXOR(output, BITAND(BITSHIFT(poly, -k), 1) AND BITAND(BITSHIFT(regvalue, -(kc - k - 1)), 1))</a:t>
            </a:r>
          </a:p>
          <a:p>
            <a:pPr>
              <a:lnSpc>
                <a:spcPts val="2949"/>
              </a:lnSpc>
            </a:pPr>
            <a:r>
              <a:rPr lang="en-US" sz="2106">
                <a:solidFill>
                  <a:srgbClr val="000000"/>
                </a:solidFill>
                <a:latin typeface="Times New Roman Bold"/>
              </a:rPr>
              <a:t>                    END FOR</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output = 1 - 2 * output</a:t>
            </a:r>
          </a:p>
          <a:p>
            <a:pPr>
              <a:lnSpc>
                <a:spcPts val="2949"/>
              </a:lnSpc>
            </a:pPr>
            <a:r>
              <a:rPr lang="en-US" sz="2106">
                <a:solidFill>
                  <a:srgbClr val="000000"/>
                </a:solidFill>
                <a:latin typeface="Times New Roman Bold"/>
              </a:rPr>
              <a:t>                    euclidean_distance = euclidean_distance + (ABS(output * inp(idx + i)) * ABS(output - inp(idx + i)))</a:t>
            </a:r>
          </a:p>
          <a:p>
            <a:pPr>
              <a:lnSpc>
                <a:spcPts val="2949"/>
              </a:lnSpc>
            </a:pPr>
            <a:r>
              <a:rPr lang="en-US" sz="2106">
                <a:solidFill>
                  <a:srgbClr val="000000"/>
                </a:solidFill>
                <a:latin typeface="Times New Roman Bold"/>
              </a:rPr>
              <a:t>                END FOR</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euclidean = SQRT(euclidean_distance)</a:t>
            </a:r>
          </a:p>
          <a:p>
            <a:pPr>
              <a:lnSpc>
                <a:spcPts val="2949"/>
              </a:lnSpc>
            </a:pPr>
            <a:r>
              <a:rPr lang="en-US" sz="2106">
                <a:solidFill>
                  <a:srgbClr val="000000"/>
                </a:solidFill>
                <a:latin typeface="Times New Roman Bold"/>
              </a:rPr>
              <a:t>                a = mtr(t + 1, next_state + 1)</a:t>
            </a:r>
          </a:p>
          <a:p>
            <a:pPr>
              <a:lnSpc>
                <a:spcPts val="2949"/>
              </a:lnSpc>
            </a:pPr>
            <a:r>
              <a:rPr lang="en-US" sz="2106">
                <a:solidFill>
                  <a:srgbClr val="000000"/>
                </a:solidFill>
                <a:latin typeface="Times New Roman Bold"/>
              </a:rPr>
              <a:t>                b = mtr(t, curstate + 1)</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 Update metric and previous states</a:t>
            </a:r>
          </a:p>
          <a:p>
            <a:pPr>
              <a:lnSpc>
                <a:spcPts val="2949"/>
              </a:lnSpc>
            </a:pPr>
            <a:r>
              <a:rPr lang="en-US" sz="2106">
                <a:solidFill>
                  <a:srgbClr val="000000"/>
                </a:solidFill>
                <a:latin typeface="Times New Roman Bold"/>
              </a:rPr>
              <a:t>                IF a &gt; b + euclidean_distance</a:t>
            </a:r>
          </a:p>
          <a:p>
            <a:pPr>
              <a:lnSpc>
                <a:spcPts val="2949"/>
              </a:lnSpc>
            </a:pPr>
            <a:r>
              <a:rPr lang="en-US" sz="2106">
                <a:solidFill>
                  <a:srgbClr val="000000"/>
                </a:solidFill>
                <a:latin typeface="Times New Roman Bold"/>
              </a:rPr>
              <a:t>                    mtr(t + 1, next_state + 1) = b + euclidean_distance</a:t>
            </a:r>
          </a:p>
          <a:p>
            <a:pPr>
              <a:lnSpc>
                <a:spcPts val="2949"/>
              </a:lnSpc>
            </a:pPr>
            <a:r>
              <a:rPr lang="en-US" sz="2106">
                <a:solidFill>
                  <a:srgbClr val="000000"/>
                </a:solidFill>
                <a:latin typeface="Times New Roman Bold"/>
              </a:rPr>
              <a:t>                    previous_states[t + 1][next_state + 1] = {curstate, input_bits}</a:t>
            </a:r>
          </a:p>
          <a:p>
            <a:pPr>
              <a:lnSpc>
                <a:spcPts val="2949"/>
              </a:lnSpc>
            </a:pPr>
            <a:r>
              <a:rPr lang="en-US" sz="2106">
                <a:solidFill>
                  <a:srgbClr val="000000"/>
                </a:solidFill>
                <a:latin typeface="Times New Roman Bold"/>
              </a:rPr>
              <a:t>                END IF</a:t>
            </a:r>
          </a:p>
          <a:p>
            <a:pPr>
              <a:lnSpc>
                <a:spcPts val="2949"/>
              </a:lnSpc>
            </a:pPr>
            <a:r>
              <a:rPr lang="en-US" sz="2106">
                <a:solidFill>
                  <a:srgbClr val="000000"/>
                </a:solidFill>
                <a:latin typeface="Times New Roman Bold"/>
              </a:rPr>
              <a:t>          </a:t>
            </a: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463279" y="2273398"/>
            <a:ext cx="8053961" cy="7426394"/>
          </a:xfrm>
          <a:prstGeom prst="rect">
            <a:avLst/>
          </a:prstGeom>
        </p:spPr>
        <p:txBody>
          <a:bodyPr anchor="t" rtlCol="false" tIns="0" lIns="0" bIns="0" rIns="0">
            <a:spAutoFit/>
          </a:bodyPr>
          <a:lstStyle/>
          <a:p>
            <a:pPr>
              <a:lnSpc>
                <a:spcPts val="2796"/>
              </a:lnSpc>
            </a:pPr>
            <a:r>
              <a:rPr lang="en-US" sz="1997">
                <a:solidFill>
                  <a:srgbClr val="000000"/>
                </a:solidFill>
                <a:latin typeface="Times New Roman Bold"/>
              </a:rPr>
              <a:t>END FOR</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idx = idx + n</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Initialize ans list</a:t>
            </a:r>
          </a:p>
          <a:p>
            <a:pPr>
              <a:lnSpc>
                <a:spcPts val="2796"/>
              </a:lnSpc>
            </a:pPr>
            <a:r>
              <a:rPr lang="en-US" sz="1997">
                <a:solidFill>
                  <a:srgbClr val="000000"/>
                </a:solidFill>
                <a:latin typeface="Times New Roman Bold"/>
              </a:rPr>
              <a:t>    ans = []</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Trace back to find the optimal path</a:t>
            </a:r>
          </a:p>
          <a:p>
            <a:pPr>
              <a:lnSpc>
                <a:spcPts val="2796"/>
              </a:lnSpc>
            </a:pPr>
            <a:r>
              <a:rPr lang="en-US" sz="1997">
                <a:solidFill>
                  <a:srgbClr val="000000"/>
                </a:solidFill>
                <a:latin typeface="Times New Roman Bold"/>
              </a:rPr>
              <a:t>    temp = previous_states[(LENGTH(inp) / n) + 1][1]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LENGTH(inp) / n</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WHILE cur &gt; 1</a:t>
            </a:r>
          </a:p>
          <a:p>
            <a:pPr>
              <a:lnSpc>
                <a:spcPts val="2796"/>
              </a:lnSpc>
            </a:pPr>
            <a:r>
              <a:rPr lang="en-US" sz="1997">
                <a:solidFill>
                  <a:srgbClr val="000000"/>
                </a:solidFill>
                <a:latin typeface="Times New Roman Bold"/>
              </a:rPr>
              <a:t>        temp = previous_states[cur][temp[1] + 1]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cur - 1</a:t>
            </a:r>
          </a:p>
          <a:p>
            <a:pPr>
              <a:lnSpc>
                <a:spcPts val="2796"/>
              </a:lnSpc>
            </a:pPr>
            <a:r>
              <a:rPr lang="en-US" sz="1997">
                <a:solidFill>
                  <a:srgbClr val="000000"/>
                </a:solidFill>
                <a:latin typeface="Times New Roman Bold"/>
              </a:rPr>
              <a:t>    END WHILE</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RETURN ans  // Return the decoded output</a:t>
            </a:r>
          </a:p>
          <a:p>
            <a:pPr>
              <a:lnSpc>
                <a:spcPts val="2796"/>
              </a:lnSpc>
            </a:pPr>
            <a:r>
              <a:rPr lang="en-US" sz="1997">
                <a:solidFill>
                  <a:srgbClr val="000000"/>
                </a:solidFill>
                <a:latin typeface="Times New Roman Bold"/>
              </a:rPr>
              <a:t>END FUNCTION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43</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500973" y="653696"/>
            <a:ext cx="11286054"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PSUEDO CODE : MODULATION</a:t>
            </a:r>
          </a:p>
        </p:txBody>
      </p:sp>
      <p:sp>
        <p:nvSpPr>
          <p:cNvPr name="TextBox 15" id="15"/>
          <p:cNvSpPr txBox="true"/>
          <p:nvPr/>
        </p:nvSpPr>
        <p:spPr>
          <a:xfrm rot="0">
            <a:off x="1589915" y="2565200"/>
            <a:ext cx="14015562" cy="5795010"/>
          </a:xfrm>
          <a:prstGeom prst="rect">
            <a:avLst/>
          </a:prstGeom>
        </p:spPr>
        <p:txBody>
          <a:bodyPr anchor="t" rtlCol="false" tIns="0" lIns="0" bIns="0" rIns="0">
            <a:spAutoFit/>
          </a:bodyPr>
          <a:lstStyle/>
          <a:p>
            <a:pPr>
              <a:lnSpc>
                <a:spcPts val="5039"/>
              </a:lnSpc>
            </a:pPr>
            <a:r>
              <a:rPr lang="en-US" sz="3599">
                <a:solidFill>
                  <a:srgbClr val="000000"/>
                </a:solidFill>
                <a:latin typeface="Times New Roman Bold"/>
              </a:rPr>
              <a:t>FUNCTION modulator(encoded_message, sigma)</a:t>
            </a:r>
          </a:p>
          <a:p>
            <a:pPr>
              <a:lnSpc>
                <a:spcPts val="5039"/>
              </a:lnSpc>
            </a:pPr>
            <a:r>
              <a:rPr lang="en-US" sz="3599">
                <a:solidFill>
                  <a:srgbClr val="000000"/>
                </a:solidFill>
                <a:latin typeface="Times New Roman Bold"/>
              </a:rPr>
              <a:t>    // BPSK modulation: Mapping binary values 1 to -1 and 0 to  1 </a:t>
            </a:r>
          </a:p>
          <a:p>
            <a:pPr>
              <a:lnSpc>
                <a:spcPts val="5039"/>
              </a:lnSpc>
            </a:pPr>
            <a:r>
              <a:rPr lang="en-US" sz="3599">
                <a:solidFill>
                  <a:srgbClr val="000000"/>
                </a:solidFill>
                <a:latin typeface="Times New Roman Bold"/>
              </a:rPr>
              <a:t>    s = 1 - 2 * encoded_message</a:t>
            </a:r>
          </a:p>
          <a:p>
            <a:pPr>
              <a:lnSpc>
                <a:spcPts val="5039"/>
              </a:lnSpc>
            </a:pPr>
            <a:r>
              <a:rPr lang="en-US" sz="3599">
                <a:solidFill>
                  <a:srgbClr val="000000"/>
                </a:solidFill>
                <a:latin typeface="Times New Roman Bold"/>
              </a:rPr>
              <a:t>    </a:t>
            </a:r>
          </a:p>
          <a:p>
            <a:pPr>
              <a:lnSpc>
                <a:spcPts val="5039"/>
              </a:lnSpc>
            </a:pPr>
            <a:r>
              <a:rPr lang="en-US" sz="3599">
                <a:solidFill>
                  <a:srgbClr val="000000"/>
                </a:solidFill>
                <a:latin typeface="Times New Roman Bold"/>
              </a:rPr>
              <a:t>    // Add Gaussian noise to the modulated signal</a:t>
            </a:r>
          </a:p>
          <a:p>
            <a:pPr>
              <a:lnSpc>
                <a:spcPts val="5039"/>
              </a:lnSpc>
            </a:pPr>
            <a:r>
              <a:rPr lang="en-US" sz="3599">
                <a:solidFill>
                  <a:srgbClr val="000000"/>
                </a:solidFill>
                <a:latin typeface="Times New Roman Bold"/>
              </a:rPr>
              <a:t>    modulated_op = s + sigma * RANDN(1, LENGTH(encoded_message))</a:t>
            </a:r>
          </a:p>
          <a:p>
            <a:pPr>
              <a:lnSpc>
                <a:spcPts val="5039"/>
              </a:lnSpc>
            </a:pPr>
            <a:r>
              <a:rPr lang="en-US" sz="3599">
                <a:solidFill>
                  <a:srgbClr val="000000"/>
                </a:solidFill>
                <a:latin typeface="Times New Roman Bold"/>
              </a:rPr>
              <a:t>    </a:t>
            </a:r>
          </a:p>
          <a:p>
            <a:pPr>
              <a:lnSpc>
                <a:spcPts val="5039"/>
              </a:lnSpc>
            </a:pPr>
            <a:r>
              <a:rPr lang="en-US" sz="3599">
                <a:solidFill>
                  <a:srgbClr val="000000"/>
                </a:solidFill>
                <a:latin typeface="Times New Roman Bold"/>
              </a:rPr>
              <a:t>    RETURN modulated_op  // Return the modulated signal with noise</a:t>
            </a:r>
          </a:p>
          <a:p>
            <a:pPr>
              <a:lnSpc>
                <a:spcPts val="5039"/>
              </a:lnSpc>
            </a:pPr>
            <a:r>
              <a:rPr lang="en-US" sz="3599">
                <a:solidFill>
                  <a:srgbClr val="000000"/>
                </a:solidFill>
                <a:latin typeface="Times New Roman Bold"/>
              </a:rPr>
              <a:t>END FUNCTION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44</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016709" y="2691738"/>
            <a:ext cx="10315362" cy="6453795"/>
          </a:xfrm>
          <a:custGeom>
            <a:avLst/>
            <a:gdLst/>
            <a:ahLst/>
            <a:cxnLst/>
            <a:rect r="r" b="b" t="t" l="l"/>
            <a:pathLst>
              <a:path h="6453795" w="10315362">
                <a:moveTo>
                  <a:pt x="0" y="0"/>
                </a:moveTo>
                <a:lnTo>
                  <a:pt x="10315362" y="0"/>
                </a:lnTo>
                <a:lnTo>
                  <a:pt x="10315362" y="6453795"/>
                </a:lnTo>
                <a:lnTo>
                  <a:pt x="0" y="6453795"/>
                </a:lnTo>
                <a:lnTo>
                  <a:pt x="0" y="0"/>
                </a:lnTo>
                <a:close/>
              </a:path>
            </a:pathLst>
          </a:custGeom>
          <a:blipFill>
            <a:blip r:embed="rId4"/>
            <a:stretch>
              <a:fillRect l="0" t="-2584" r="0" b="-2584"/>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R=1/2 AND KC=3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45</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731380" y="2724418"/>
            <a:ext cx="9173807" cy="6560693"/>
          </a:xfrm>
          <a:custGeom>
            <a:avLst/>
            <a:gdLst/>
            <a:ahLst/>
            <a:cxnLst/>
            <a:rect r="r" b="b" t="t" l="l"/>
            <a:pathLst>
              <a:path h="6560693" w="9173807">
                <a:moveTo>
                  <a:pt x="0" y="0"/>
                </a:moveTo>
                <a:lnTo>
                  <a:pt x="9173807" y="0"/>
                </a:lnTo>
                <a:lnTo>
                  <a:pt x="9173807" y="6560693"/>
                </a:lnTo>
                <a:lnTo>
                  <a:pt x="0" y="6560693"/>
                </a:lnTo>
                <a:lnTo>
                  <a:pt x="0" y="0"/>
                </a:lnTo>
                <a:close/>
              </a:path>
            </a:pathLst>
          </a:custGeom>
          <a:blipFill>
            <a:blip r:embed="rId4"/>
            <a:stretch>
              <a:fillRect l="0" t="-1973" r="0" b="-1973"/>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R=1/3 AND KC=4</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46</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774814" y="2540978"/>
            <a:ext cx="8738678" cy="6780888"/>
          </a:xfrm>
          <a:custGeom>
            <a:avLst/>
            <a:gdLst/>
            <a:ahLst/>
            <a:cxnLst/>
            <a:rect r="r" b="b" t="t" l="l"/>
            <a:pathLst>
              <a:path h="6780888" w="8738678">
                <a:moveTo>
                  <a:pt x="0" y="0"/>
                </a:moveTo>
                <a:lnTo>
                  <a:pt x="8738678" y="0"/>
                </a:lnTo>
                <a:lnTo>
                  <a:pt x="8738678" y="6780888"/>
                </a:lnTo>
                <a:lnTo>
                  <a:pt x="0" y="6780888"/>
                </a:lnTo>
                <a:lnTo>
                  <a:pt x="0" y="0"/>
                </a:lnTo>
                <a:close/>
              </a:path>
            </a:pathLst>
          </a:custGeom>
          <a:blipFill>
            <a:blip r:embed="rId4"/>
            <a:stretch>
              <a:fillRect l="0" t="0" r="0" b="0"/>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R=1/3 AND KC=6</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47</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4353" y="2458427"/>
            <a:ext cx="9079600" cy="6799873"/>
          </a:xfrm>
          <a:custGeom>
            <a:avLst/>
            <a:gdLst/>
            <a:ahLst/>
            <a:cxnLst/>
            <a:rect r="r" b="b" t="t" l="l"/>
            <a:pathLst>
              <a:path h="6799873" w="9079600">
                <a:moveTo>
                  <a:pt x="0" y="0"/>
                </a:moveTo>
                <a:lnTo>
                  <a:pt x="9079600" y="0"/>
                </a:lnTo>
                <a:lnTo>
                  <a:pt x="9079600" y="6799873"/>
                </a:lnTo>
                <a:lnTo>
                  <a:pt x="0" y="6799873"/>
                </a:lnTo>
                <a:lnTo>
                  <a:pt x="0" y="0"/>
                </a:lnTo>
                <a:close/>
              </a:path>
            </a:pathLst>
          </a:custGeom>
          <a:blipFill>
            <a:blip r:embed="rId4"/>
            <a:stretch>
              <a:fillRect l="0" t="0" r="0" b="0"/>
            </a:stretch>
          </a:blipFill>
        </p:spPr>
      </p:sp>
      <p:sp>
        <p:nvSpPr>
          <p:cNvPr name="TextBox 15" id="15"/>
          <p:cNvSpPr txBox="true"/>
          <p:nvPr/>
        </p:nvSpPr>
        <p:spPr>
          <a:xfrm rot="0">
            <a:off x="3297793" y="562296"/>
            <a:ext cx="11692414"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FOR ALL RATES(HDD)</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48</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484409" y="2554298"/>
            <a:ext cx="9319489" cy="6754249"/>
          </a:xfrm>
          <a:custGeom>
            <a:avLst/>
            <a:gdLst/>
            <a:ahLst/>
            <a:cxnLst/>
            <a:rect r="r" b="b" t="t" l="l"/>
            <a:pathLst>
              <a:path h="6754249" w="9319489">
                <a:moveTo>
                  <a:pt x="0" y="0"/>
                </a:moveTo>
                <a:lnTo>
                  <a:pt x="9319488" y="0"/>
                </a:lnTo>
                <a:lnTo>
                  <a:pt x="9319488" y="6754249"/>
                </a:lnTo>
                <a:lnTo>
                  <a:pt x="0" y="6754249"/>
                </a:lnTo>
                <a:lnTo>
                  <a:pt x="0" y="0"/>
                </a:lnTo>
                <a:close/>
              </a:path>
            </a:pathLst>
          </a:custGeom>
          <a:blipFill>
            <a:blip r:embed="rId4"/>
            <a:stretch>
              <a:fillRect l="0" t="-1022" r="0" b="-1022"/>
            </a:stretch>
          </a:blipFill>
        </p:spPr>
      </p:sp>
      <p:sp>
        <p:nvSpPr>
          <p:cNvPr name="TextBox 15" id="15"/>
          <p:cNvSpPr txBox="true"/>
          <p:nvPr/>
        </p:nvSpPr>
        <p:spPr>
          <a:xfrm rot="0">
            <a:off x="3474779" y="562296"/>
            <a:ext cx="11338442"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FOR ALL RATES(SDD)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9" id="9"/>
          <p:cNvGrpSpPr/>
          <p:nvPr/>
        </p:nvGrpSpPr>
        <p:grpSpPr>
          <a:xfrm rot="0">
            <a:off x="-2629053" y="-142342"/>
            <a:ext cx="20917053" cy="2477783"/>
            <a:chOff x="0" y="0"/>
            <a:chExt cx="27889404" cy="3303711"/>
          </a:xfrm>
        </p:grpSpPr>
        <p:grpSp>
          <p:nvGrpSpPr>
            <p:cNvPr name="Group 10" id="10"/>
            <p:cNvGrpSpPr/>
            <p:nvPr/>
          </p:nvGrpSpPr>
          <p:grpSpPr>
            <a:xfrm rot="0">
              <a:off x="3505404" y="196315"/>
              <a:ext cx="24384000" cy="2911082"/>
              <a:chOff x="0" y="0"/>
              <a:chExt cx="4816593" cy="575029"/>
            </a:xfrm>
          </p:grpSpPr>
          <p:sp>
            <p:nvSpPr>
              <p:cNvPr name="Freeform 11" id="1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2" id="1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3" id="13"/>
            <p:cNvGrpSpPr/>
            <p:nvPr/>
          </p:nvGrpSpPr>
          <p:grpSpPr>
            <a:xfrm rot="0">
              <a:off x="25794656" y="169033"/>
              <a:ext cx="1445888" cy="1651856"/>
              <a:chOff x="0" y="0"/>
              <a:chExt cx="711453" cy="812800"/>
            </a:xfrm>
          </p:grpSpPr>
          <p:sp>
            <p:nvSpPr>
              <p:cNvPr name="Freeform 14" id="1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5" id="1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a:t>
              </a:r>
            </a:p>
          </p:txBody>
        </p:sp>
        <p:sp>
          <p:nvSpPr>
            <p:cNvPr name="TextBox 17" id="1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8" id="1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5930444" y="536544"/>
            <a:ext cx="6427113" cy="996188"/>
          </a:xfrm>
          <a:prstGeom prst="rect">
            <a:avLst/>
          </a:prstGeom>
        </p:spPr>
        <p:txBody>
          <a:bodyPr anchor="t" rtlCol="false" tIns="0" lIns="0" bIns="0" rIns="0">
            <a:spAutoFit/>
          </a:bodyPr>
          <a:lstStyle/>
          <a:p>
            <a:pPr algn="ctr">
              <a:lnSpc>
                <a:spcPts val="8092"/>
              </a:lnSpc>
            </a:pPr>
            <a:r>
              <a:rPr lang="en-US" sz="5780">
                <a:solidFill>
                  <a:srgbClr val="FFFAEB"/>
                </a:solidFill>
                <a:latin typeface="Georgia Pro Bold"/>
              </a:rPr>
              <a:t>INTRODUCTION</a:t>
            </a:r>
          </a:p>
        </p:txBody>
      </p:sp>
      <p:grpSp>
        <p:nvGrpSpPr>
          <p:cNvPr name="Group 20" id="20"/>
          <p:cNvGrpSpPr/>
          <p:nvPr/>
        </p:nvGrpSpPr>
        <p:grpSpPr>
          <a:xfrm rot="0">
            <a:off x="455417" y="3179478"/>
            <a:ext cx="16803883" cy="5117374"/>
            <a:chOff x="0" y="0"/>
            <a:chExt cx="22405178" cy="6823165"/>
          </a:xfrm>
        </p:grpSpPr>
        <p:sp>
          <p:nvSpPr>
            <p:cNvPr name="TextBox 21" id="21"/>
            <p:cNvSpPr txBox="true"/>
            <p:nvPr/>
          </p:nvSpPr>
          <p:spPr>
            <a:xfrm rot="0">
              <a:off x="0" y="-95250"/>
              <a:ext cx="22405178" cy="915806"/>
            </a:xfrm>
            <a:prstGeom prst="rect">
              <a:avLst/>
            </a:prstGeom>
          </p:spPr>
          <p:txBody>
            <a:bodyPr anchor="t" rtlCol="false" tIns="0" lIns="0" bIns="0" rIns="0">
              <a:spAutoFit/>
            </a:bodyPr>
            <a:lstStyle/>
            <a:p>
              <a:pPr marL="872235" indent="-436117" lvl="1">
                <a:lnSpc>
                  <a:spcPts val="5777"/>
                </a:lnSpc>
                <a:buFont typeface="Arial"/>
                <a:buChar char="•"/>
              </a:pPr>
              <a:r>
                <a:rPr lang="en-US" sz="4039">
                  <a:solidFill>
                    <a:srgbClr val="000000"/>
                  </a:solidFill>
                  <a:latin typeface="Georgia Pro"/>
                </a:rPr>
                <a:t>Convolutional codes are introduced by Peter Elias in 1955 .</a:t>
              </a:r>
            </a:p>
          </p:txBody>
        </p:sp>
        <p:sp>
          <p:nvSpPr>
            <p:cNvPr name="TextBox 22" id="22"/>
            <p:cNvSpPr txBox="true"/>
            <p:nvPr/>
          </p:nvSpPr>
          <p:spPr>
            <a:xfrm rot="0">
              <a:off x="0" y="863184"/>
              <a:ext cx="21622298" cy="1890446"/>
            </a:xfrm>
            <a:prstGeom prst="rect">
              <a:avLst/>
            </a:prstGeom>
          </p:spPr>
          <p:txBody>
            <a:bodyPr anchor="t" rtlCol="false" tIns="0" lIns="0" bIns="0" rIns="0">
              <a:spAutoFit/>
            </a:bodyPr>
            <a:lstStyle/>
            <a:p>
              <a:pPr marL="829056" indent="-414528" lvl="1">
                <a:lnSpc>
                  <a:spcPts val="5875"/>
                </a:lnSpc>
                <a:buFont typeface="Arial"/>
                <a:buChar char="•"/>
              </a:pPr>
              <a:r>
                <a:rPr lang="en-US" sz="3840">
                  <a:solidFill>
                    <a:srgbClr val="000000"/>
                  </a:solidFill>
                  <a:latin typeface="Georgia Pro"/>
                </a:rPr>
                <a:t>There were two main categories of Error Correction (ECC) </a:t>
              </a:r>
              <a:r>
                <a:rPr lang="en-US" sz="3840">
                  <a:solidFill>
                    <a:srgbClr val="000000"/>
                  </a:solidFill>
                  <a:latin typeface="Georgia Pro"/>
                </a:rPr>
                <a:t>codes one is       Block codes and other is Convolution codes.</a:t>
              </a:r>
            </a:p>
          </p:txBody>
        </p:sp>
        <p:sp>
          <p:nvSpPr>
            <p:cNvPr name="TextBox 23" id="23"/>
            <p:cNvSpPr txBox="true"/>
            <p:nvPr/>
          </p:nvSpPr>
          <p:spPr>
            <a:xfrm rot="0">
              <a:off x="0" y="2701220"/>
              <a:ext cx="21429585" cy="1968602"/>
            </a:xfrm>
            <a:prstGeom prst="rect">
              <a:avLst/>
            </a:prstGeom>
          </p:spPr>
          <p:txBody>
            <a:bodyPr anchor="t" rtlCol="false" tIns="0" lIns="0" bIns="0" rIns="0">
              <a:spAutoFit/>
            </a:bodyPr>
            <a:lstStyle/>
            <a:p>
              <a:pPr marL="829056" indent="-414528" lvl="1">
                <a:lnSpc>
                  <a:spcPts val="6182"/>
                </a:lnSpc>
                <a:buFont typeface="Arial"/>
                <a:buChar char="•"/>
              </a:pPr>
              <a:r>
                <a:rPr lang="en-US" sz="3840">
                  <a:solidFill>
                    <a:srgbClr val="000000"/>
                  </a:solidFill>
                  <a:latin typeface="Georgia Pro"/>
                </a:rPr>
                <a:t>Convolutional codes doesn’t have a finite block like Block  </a:t>
              </a:r>
              <a:r>
                <a:rPr lang="en-US" sz="3840">
                  <a:solidFill>
                    <a:srgbClr val="000000"/>
                  </a:solidFill>
                  <a:latin typeface="Georgia Pro"/>
                </a:rPr>
                <a:t>codes because here we give input as stream not as a block.</a:t>
              </a:r>
            </a:p>
          </p:txBody>
        </p:sp>
        <p:sp>
          <p:nvSpPr>
            <p:cNvPr name="TextBox 24" id="24"/>
            <p:cNvSpPr txBox="true"/>
            <p:nvPr/>
          </p:nvSpPr>
          <p:spPr>
            <a:xfrm rot="0">
              <a:off x="0" y="4817225"/>
              <a:ext cx="21622298" cy="2005940"/>
            </a:xfrm>
            <a:prstGeom prst="rect">
              <a:avLst/>
            </a:prstGeom>
          </p:spPr>
          <p:txBody>
            <a:bodyPr anchor="t" rtlCol="false" tIns="0" lIns="0" bIns="0" rIns="0">
              <a:spAutoFit/>
            </a:bodyPr>
            <a:lstStyle/>
            <a:p>
              <a:pPr marL="829056" indent="-414528" lvl="1">
                <a:lnSpc>
                  <a:spcPts val="6374"/>
                </a:lnSpc>
                <a:buFont typeface="Arial"/>
                <a:buChar char="•"/>
              </a:pPr>
              <a:r>
                <a:rPr lang="en-US" sz="3840">
                  <a:solidFill>
                    <a:srgbClr val="000000"/>
                  </a:solidFill>
                  <a:latin typeface="Georgia Pro"/>
                </a:rPr>
                <a:t>Convolution coding is a popular error-correcting coding </a:t>
              </a:r>
              <a:r>
                <a:rPr lang="en-US" sz="3840">
                  <a:solidFill>
                    <a:srgbClr val="000000"/>
                  </a:solidFill>
                  <a:latin typeface="Georgia Pro"/>
                </a:rPr>
                <a:t>method used to improve the reliability of communication system.</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57626"/>
            <a:ext cx="6882108" cy="365760"/>
          </a:xfrm>
          <a:prstGeom prst="rect">
            <a:avLst/>
          </a:prstGeom>
        </p:spPr>
        <p:txBody>
          <a:bodyPr anchor="t" rtlCol="false" tIns="0" lIns="0" bIns="0" rIns="0">
            <a:spAutoFit/>
          </a:bodyPr>
          <a:lstStyle/>
          <a:p>
            <a:pPr algn="ctr">
              <a:lnSpc>
                <a:spcPts val="2940"/>
              </a:lnSpc>
            </a:pPr>
            <a:r>
              <a:rPr lang="en-US" sz="2100">
                <a:solidFill>
                  <a:srgbClr val="000000"/>
                </a:solidFill>
                <a:latin typeface="Georgia Pro Bold"/>
              </a:rPr>
              <a:t>DA-IICT</a:t>
            </a:r>
            <a:r>
              <a:rPr lang="en-US" sz="21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49</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72125" y="562296"/>
            <a:ext cx="1094374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RESULTS AND EXPLANATION</a:t>
            </a:r>
          </a:p>
        </p:txBody>
      </p:sp>
      <p:sp>
        <p:nvSpPr>
          <p:cNvPr name="TextBox 15" id="15"/>
          <p:cNvSpPr txBox="true"/>
          <p:nvPr/>
        </p:nvSpPr>
        <p:spPr>
          <a:xfrm rot="0">
            <a:off x="156211" y="2164262"/>
            <a:ext cx="17975884" cy="9842500"/>
          </a:xfrm>
          <a:prstGeom prst="rect">
            <a:avLst/>
          </a:prstGeom>
        </p:spPr>
        <p:txBody>
          <a:bodyPr anchor="t" rtlCol="false" tIns="0" lIns="0" bIns="0" rIns="0">
            <a:spAutoFit/>
          </a:bodyPr>
          <a:lstStyle/>
          <a:p>
            <a:pPr>
              <a:lnSpc>
                <a:spcPts val="3249"/>
              </a:lnSpc>
            </a:pPr>
            <a:r>
              <a:rPr lang="en-US" sz="2499">
                <a:solidFill>
                  <a:srgbClr val="000000"/>
                </a:solidFill>
                <a:latin typeface="Georgia Pro"/>
              </a:rPr>
              <a:t>-&gt; The performance of the Viterbi for each hard and soft increases with an increase in SNR.</a:t>
            </a:r>
          </a:p>
          <a:p>
            <a:pPr>
              <a:lnSpc>
                <a:spcPts val="3249"/>
              </a:lnSpc>
            </a:pPr>
          </a:p>
          <a:p>
            <a:pPr>
              <a:lnSpc>
                <a:spcPts val="3249"/>
              </a:lnSpc>
            </a:pPr>
            <a:r>
              <a:rPr lang="en-US" sz="2499">
                <a:solidFill>
                  <a:srgbClr val="000000"/>
                </a:solidFill>
                <a:latin typeface="Georgia Pro"/>
              </a:rPr>
              <a:t>-&gt;Viterbi Soft decision decoding performs better than Viterbi Hard decision decoding.</a:t>
            </a:r>
          </a:p>
          <a:p>
            <a:pPr>
              <a:lnSpc>
                <a:spcPts val="3249"/>
              </a:lnSpc>
            </a:pPr>
          </a:p>
          <a:p>
            <a:pPr>
              <a:lnSpc>
                <a:spcPts val="3379"/>
              </a:lnSpc>
            </a:pPr>
            <a:r>
              <a:rPr lang="en-US" sz="2599">
                <a:solidFill>
                  <a:srgbClr val="000000"/>
                </a:solidFill>
                <a:latin typeface="Georgia Pro"/>
              </a:rPr>
              <a:t>-&gt;Bit Error Rate(BER) and Probability of Detection Error (PDE) will be high for the Lower value of SNR and will be low for the high value of SNR. </a:t>
            </a:r>
          </a:p>
          <a:p>
            <a:pPr>
              <a:lnSpc>
                <a:spcPts val="3379"/>
              </a:lnSpc>
            </a:pPr>
          </a:p>
          <a:p>
            <a:pPr>
              <a:lnSpc>
                <a:spcPts val="3379"/>
              </a:lnSpc>
            </a:pPr>
            <a:r>
              <a:rPr lang="en-US" sz="2599">
                <a:solidFill>
                  <a:srgbClr val="000000"/>
                </a:solidFill>
                <a:latin typeface="Georgia Pro"/>
              </a:rPr>
              <a:t>-&gt;Increasing the constraint length significantly improves error correction capabilities, but it comes at the cost of significantly higher computational complexity, leading to increased processing time.</a:t>
            </a:r>
          </a:p>
          <a:p>
            <a:pPr>
              <a:lnSpc>
                <a:spcPts val="3379"/>
              </a:lnSpc>
            </a:pPr>
          </a:p>
          <a:p>
            <a:pPr>
              <a:lnSpc>
                <a:spcPts val="3379"/>
              </a:lnSpc>
            </a:pPr>
            <a:r>
              <a:rPr lang="en-US" sz="2599">
                <a:solidFill>
                  <a:srgbClr val="000000"/>
                </a:solidFill>
                <a:latin typeface="Georgia Pro"/>
              </a:rPr>
              <a:t>-&gt;What are the reasons that Soft decision decoding is better than hard decision decoding?</a:t>
            </a:r>
          </a:p>
          <a:p>
            <a:pPr>
              <a:lnSpc>
                <a:spcPts val="3379"/>
              </a:lnSpc>
            </a:pPr>
          </a:p>
          <a:p>
            <a:pPr marL="561337" indent="-280669" lvl="1">
              <a:lnSpc>
                <a:spcPts val="3379"/>
              </a:lnSpc>
              <a:buFont typeface="Arial"/>
              <a:buChar char="•"/>
            </a:pPr>
            <a:r>
              <a:rPr lang="en-US" sz="2599">
                <a:solidFill>
                  <a:srgbClr val="000000"/>
                </a:solidFill>
                <a:latin typeface="Georgia Pro"/>
              </a:rPr>
              <a:t>As in hard decision decoding, each received symbol is demodulated into bits based on a set threshold, which can introduce ambiguity as the decoder might select incorrect bits due to uncertainty.</a:t>
            </a:r>
          </a:p>
          <a:p>
            <a:pPr>
              <a:lnSpc>
                <a:spcPts val="3379"/>
              </a:lnSpc>
            </a:pPr>
          </a:p>
          <a:p>
            <a:pPr marL="561337" indent="-280669" lvl="1">
              <a:lnSpc>
                <a:spcPts val="3379"/>
              </a:lnSpc>
              <a:buFont typeface="Arial"/>
              <a:buChar char="•"/>
            </a:pPr>
            <a:r>
              <a:rPr lang="en-US" sz="2599">
                <a:solidFill>
                  <a:srgbClr val="000000"/>
                </a:solidFill>
                <a:latin typeface="Georgia Pro"/>
              </a:rPr>
              <a:t>Soft decision decoding utilizes the received symbols directly, rather than demodulating them into bits. Unlike Viterbi hard decision decoding, there is no ambiguity in soft decision decoding because it works with the continuous values of the received symbols.</a:t>
            </a:r>
          </a:p>
          <a:p>
            <a:pPr>
              <a:lnSpc>
                <a:spcPts val="3379"/>
              </a:lnSpc>
            </a:pPr>
          </a:p>
          <a:p>
            <a:pPr>
              <a:lnSpc>
                <a:spcPts val="3379"/>
              </a:lnSpc>
            </a:pPr>
          </a:p>
          <a:p>
            <a:pPr>
              <a:lnSpc>
                <a:spcPts val="3379"/>
              </a:lnSpc>
            </a:pPr>
          </a:p>
          <a:p>
            <a:pPr>
              <a:lnSpc>
                <a:spcPts val="3379"/>
              </a:lnSpc>
            </a:pPr>
          </a:p>
          <a:p>
            <a:pPr>
              <a:lnSpc>
                <a:spcPts val="3899"/>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50</a:t>
              </a:r>
            </a:p>
          </p:txBody>
        </p:sp>
      </p:grpSp>
      <p:sp>
        <p:nvSpPr>
          <p:cNvPr name="Freeform 13" id="13"/>
          <p:cNvSpPr/>
          <p:nvPr/>
        </p:nvSpPr>
        <p:spPr>
          <a:xfrm flipH="false" flipV="false" rot="-10800000">
            <a:off x="-4672053"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24644" y="2795400"/>
            <a:ext cx="18288000" cy="6419281"/>
            <a:chOff x="0" y="0"/>
            <a:chExt cx="24384000" cy="8559041"/>
          </a:xfrm>
        </p:grpSpPr>
        <p:sp>
          <p:nvSpPr>
            <p:cNvPr name="TextBox 15" id="15"/>
            <p:cNvSpPr txBox="true"/>
            <p:nvPr/>
          </p:nvSpPr>
          <p:spPr>
            <a:xfrm rot="0">
              <a:off x="204" y="-47625"/>
              <a:ext cx="24383796"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Convolution coding is a technique used in digital communications to correct errors in data mistakes.  </a:t>
              </a:r>
            </a:p>
          </p:txBody>
        </p:sp>
        <p:sp>
          <p:nvSpPr>
            <p:cNvPr name="TextBox 16" id="16"/>
            <p:cNvSpPr txBox="true"/>
            <p:nvPr/>
          </p:nvSpPr>
          <p:spPr>
            <a:xfrm rot="0">
              <a:off x="0" y="2299351"/>
              <a:ext cx="216408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 Convolutional coding performs better when you have higher probability rates and noisy channels. </a:t>
              </a:r>
            </a:p>
          </p:txBody>
        </p:sp>
        <p:sp>
          <p:nvSpPr>
            <p:cNvPr name="TextBox 17" id="17"/>
            <p:cNvSpPr txBox="true"/>
            <p:nvPr/>
          </p:nvSpPr>
          <p:spPr>
            <a:xfrm rot="0">
              <a:off x="0" y="4646326"/>
              <a:ext cx="243840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 Using the concept of convolutional coding scheme we are able to remove the most of the errors from the message.</a:t>
              </a:r>
            </a:p>
          </p:txBody>
        </p:sp>
        <p:sp>
          <p:nvSpPr>
            <p:cNvPr name="TextBox 18" id="18"/>
            <p:cNvSpPr txBox="true"/>
            <p:nvPr/>
          </p:nvSpPr>
          <p:spPr>
            <a:xfrm rot="0">
              <a:off x="0" y="6997971"/>
              <a:ext cx="243840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Convolution coding scheme is more suitable for digital communication system because it works well in continuous transmission of data.</a:t>
              </a:r>
            </a:p>
          </p:txBody>
        </p:sp>
      </p:grpSp>
      <p:sp>
        <p:nvSpPr>
          <p:cNvPr name="TextBox 19" id="19"/>
          <p:cNvSpPr txBox="true"/>
          <p:nvPr/>
        </p:nvSpPr>
        <p:spPr>
          <a:xfrm rot="0">
            <a:off x="2389242" y="583211"/>
            <a:ext cx="13260229" cy="882904"/>
          </a:xfrm>
          <a:prstGeom prst="rect">
            <a:avLst/>
          </a:prstGeom>
        </p:spPr>
        <p:txBody>
          <a:bodyPr anchor="t" rtlCol="false" tIns="0" lIns="0" bIns="0" rIns="0">
            <a:spAutoFit/>
          </a:bodyPr>
          <a:lstStyle/>
          <a:p>
            <a:pPr algn="ctr">
              <a:lnSpc>
                <a:spcPts val="7124"/>
              </a:lnSpc>
              <a:spcBef>
                <a:spcPct val="0"/>
              </a:spcBef>
            </a:pPr>
            <a:r>
              <a:rPr lang="en-US" sz="5480">
                <a:solidFill>
                  <a:srgbClr val="FFFFFF"/>
                </a:solidFill>
                <a:latin typeface="Georgia Pro"/>
              </a:rPr>
              <a:t>ADVANTAGES OF CONVOLUTION CODE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51</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632495" y="562296"/>
            <a:ext cx="502300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REFERENCES</a:t>
            </a:r>
          </a:p>
        </p:txBody>
      </p:sp>
      <p:grpSp>
        <p:nvGrpSpPr>
          <p:cNvPr name="Group 15" id="15"/>
          <p:cNvGrpSpPr/>
          <p:nvPr/>
        </p:nvGrpSpPr>
        <p:grpSpPr>
          <a:xfrm rot="0">
            <a:off x="710790" y="2672688"/>
            <a:ext cx="17259300" cy="5653723"/>
            <a:chOff x="0" y="0"/>
            <a:chExt cx="23012400" cy="7538297"/>
          </a:xfrm>
        </p:grpSpPr>
        <p:sp>
          <p:nvSpPr>
            <p:cNvPr name="TextBox 16" id="16"/>
            <p:cNvSpPr txBox="true"/>
            <p:nvPr/>
          </p:nvSpPr>
          <p:spPr>
            <a:xfrm rot="0">
              <a:off x="0" y="-47625"/>
              <a:ext cx="1729978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[1] Digital Communications, John G. Proakis, 4th Edition,1995.</a:t>
              </a:r>
            </a:p>
          </p:txBody>
        </p:sp>
        <p:sp>
          <p:nvSpPr>
            <p:cNvPr name="TextBox 17" id="17"/>
            <p:cNvSpPr txBox="true"/>
            <p:nvPr/>
          </p:nvSpPr>
          <p:spPr>
            <a:xfrm rot="0">
              <a:off x="0" y="1110220"/>
              <a:ext cx="23012400" cy="1561070"/>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[2] CT216. Introduction to communication system:Channel Coding for IEEE                 802.16e Mobile WiMAX by prof.  Matthew C. Valenti .</a:t>
              </a:r>
            </a:p>
          </p:txBody>
        </p:sp>
        <p:sp>
          <p:nvSpPr>
            <p:cNvPr name="TextBox 18" id="18"/>
            <p:cNvSpPr txBox="true"/>
            <p:nvPr/>
          </p:nvSpPr>
          <p:spPr>
            <a:xfrm rot="0">
              <a:off x="0" y="3055465"/>
              <a:ext cx="21047827" cy="3135870"/>
            </a:xfrm>
            <a:prstGeom prst="rect">
              <a:avLst/>
            </a:prstGeom>
          </p:spPr>
          <p:txBody>
            <a:bodyPr anchor="t" rtlCol="false" tIns="0" lIns="0" bIns="0" rIns="0">
              <a:spAutoFit/>
            </a:bodyPr>
            <a:lstStyle/>
            <a:p>
              <a:pPr algn="just">
                <a:lnSpc>
                  <a:spcPts val="4710"/>
                </a:lnSpc>
              </a:pPr>
              <a:r>
                <a:rPr lang="en-US" sz="3623">
                  <a:solidFill>
                    <a:srgbClr val="000000"/>
                  </a:solidFill>
                  <a:latin typeface="Georgia Pro"/>
                  <a:hlinkClick r:id="rId4" tooltip="https://web.mit.edu/6.02/www/f2010/handouts/lectures/L8.pdf"/>
                </a:rPr>
                <a:t>[3]</a:t>
              </a:r>
              <a:r>
                <a:rPr lang="en-US" sz="3623">
                  <a:solidFill>
                    <a:srgbClr val="000000"/>
                  </a:solidFill>
                  <a:latin typeface="Georgia Pro"/>
                </a:rPr>
                <a:t> Lectures of MIT :</a:t>
              </a:r>
            </a:p>
            <a:p>
              <a:pPr algn="just">
                <a:lnSpc>
                  <a:spcPts val="4710"/>
                </a:lnSpc>
              </a:pPr>
              <a:r>
                <a:rPr lang="en-US" sz="3623">
                  <a:solidFill>
                    <a:srgbClr val="000000"/>
                  </a:solidFill>
                  <a:latin typeface="Georgia Pro"/>
                </a:rPr>
                <a:t>https://web.mit.edu/6.02/www/f2010/handouts/lectures/L8.pdf</a:t>
              </a:r>
            </a:p>
            <a:p>
              <a:pPr algn="just">
                <a:lnSpc>
                  <a:spcPts val="4710"/>
                </a:lnSpc>
              </a:pPr>
            </a:p>
            <a:p>
              <a:pPr algn="just">
                <a:lnSpc>
                  <a:spcPts val="4710"/>
                </a:lnSpc>
                <a:spcBef>
                  <a:spcPct val="0"/>
                </a:spcBef>
              </a:pPr>
            </a:p>
          </p:txBody>
        </p:sp>
        <p:sp>
          <p:nvSpPr>
            <p:cNvPr name="TextBox 19" id="19"/>
            <p:cNvSpPr txBox="true"/>
            <p:nvPr/>
          </p:nvSpPr>
          <p:spPr>
            <a:xfrm rot="0">
              <a:off x="0" y="5189827"/>
              <a:ext cx="21047827" cy="2348470"/>
            </a:xfrm>
            <a:prstGeom prst="rect">
              <a:avLst/>
            </a:prstGeom>
          </p:spPr>
          <p:txBody>
            <a:bodyPr anchor="t" rtlCol="false" tIns="0" lIns="0" bIns="0" rIns="0">
              <a:spAutoFit/>
            </a:bodyPr>
            <a:lstStyle/>
            <a:p>
              <a:pPr algn="just">
                <a:lnSpc>
                  <a:spcPts val="4710"/>
                </a:lnSpc>
              </a:pPr>
              <a:r>
                <a:rPr lang="en-US" sz="3623">
                  <a:solidFill>
                    <a:srgbClr val="000000"/>
                  </a:solidFill>
                  <a:latin typeface="Georgia Pro"/>
                </a:rPr>
                <a:t>[4] Video lectures on Convolutional coding by Subhramanyam K N :</a:t>
              </a:r>
            </a:p>
            <a:p>
              <a:pPr algn="just">
                <a:lnSpc>
                  <a:spcPts val="4710"/>
                </a:lnSpc>
              </a:pPr>
              <a:r>
                <a:rPr lang="en-US" sz="3623">
                  <a:solidFill>
                    <a:srgbClr val="000000"/>
                  </a:solidFill>
                  <a:latin typeface="Georgia Pro"/>
                </a:rPr>
                <a:t>https://shorturl.at/hZ136 </a:t>
              </a:r>
            </a:p>
            <a:p>
              <a:pPr algn="just">
                <a:lnSpc>
                  <a:spcPts val="4710"/>
                </a:lnSpc>
                <a:spcBef>
                  <a:spcPct val="0"/>
                </a:spcBef>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957441" y="4442332"/>
            <a:ext cx="6373118" cy="1316611"/>
          </a:xfrm>
          <a:prstGeom prst="rect">
            <a:avLst/>
          </a:prstGeom>
        </p:spPr>
        <p:txBody>
          <a:bodyPr anchor="t" rtlCol="false" tIns="0" lIns="0" bIns="0" rIns="0">
            <a:spAutoFit/>
          </a:bodyPr>
          <a:lstStyle/>
          <a:p>
            <a:pPr algn="ctr">
              <a:lnSpc>
                <a:spcPts val="10503"/>
              </a:lnSpc>
              <a:spcBef>
                <a:spcPct val="0"/>
              </a:spcBef>
            </a:pPr>
            <a:r>
              <a:rPr lang="en-US" sz="8079">
                <a:solidFill>
                  <a:srgbClr val="000000"/>
                </a:solidFill>
                <a:latin typeface="Georgia Pro Bold"/>
              </a:rPr>
              <a:t>Thank You !</a:t>
            </a:r>
          </a:p>
        </p:txBody>
      </p:sp>
      <p:sp>
        <p:nvSpPr>
          <p:cNvPr name="Freeform 3" id="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398564" y="9624685"/>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458418" y="9838045"/>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474940" y="9818995"/>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5930444" y="536544"/>
            <a:ext cx="6427113" cy="996188"/>
          </a:xfrm>
          <a:prstGeom prst="rect">
            <a:avLst/>
          </a:prstGeom>
        </p:spPr>
        <p:txBody>
          <a:bodyPr anchor="t" rtlCol="false" tIns="0" lIns="0" bIns="0" rIns="0">
            <a:spAutoFit/>
          </a:bodyPr>
          <a:lstStyle/>
          <a:p>
            <a:pPr algn="ctr">
              <a:lnSpc>
                <a:spcPts val="8092"/>
              </a:lnSpc>
            </a:pPr>
            <a:r>
              <a:rPr lang="en-US" sz="5780">
                <a:solidFill>
                  <a:srgbClr val="FFFAEB"/>
                </a:solidFill>
                <a:latin typeface="Georgia Pro Bold"/>
              </a:rPr>
              <a:t>INTRODUCTION</a:t>
            </a:r>
          </a:p>
        </p:txBody>
      </p:sp>
      <p:sp>
        <p:nvSpPr>
          <p:cNvPr name="TextBox 19" id="19"/>
          <p:cNvSpPr txBox="true"/>
          <p:nvPr/>
        </p:nvSpPr>
        <p:spPr>
          <a:xfrm rot="0">
            <a:off x="1717373" y="2344384"/>
            <a:ext cx="5073372" cy="721995"/>
          </a:xfrm>
          <a:prstGeom prst="rect">
            <a:avLst/>
          </a:prstGeom>
        </p:spPr>
        <p:txBody>
          <a:bodyPr anchor="t" rtlCol="false" tIns="0" lIns="0" bIns="0" rIns="0">
            <a:spAutoFit/>
          </a:bodyPr>
          <a:lstStyle/>
          <a:p>
            <a:pPr algn="ctr">
              <a:lnSpc>
                <a:spcPts val="5880"/>
              </a:lnSpc>
            </a:pPr>
            <a:r>
              <a:rPr lang="en-US" sz="4200" u="sng">
                <a:solidFill>
                  <a:srgbClr val="131211">
                    <a:alpha val="68627"/>
                  </a:srgbClr>
                </a:solidFill>
                <a:latin typeface="Georgia Pro Bold"/>
              </a:rPr>
              <a:t>Convolution codes</a:t>
            </a:r>
          </a:p>
        </p:txBody>
      </p:sp>
      <p:sp>
        <p:nvSpPr>
          <p:cNvPr name="TextBox 20" id="20"/>
          <p:cNvSpPr txBox="true"/>
          <p:nvPr/>
        </p:nvSpPr>
        <p:spPr>
          <a:xfrm rot="0">
            <a:off x="11006950" y="2344384"/>
            <a:ext cx="5331262" cy="721995"/>
          </a:xfrm>
          <a:prstGeom prst="rect">
            <a:avLst/>
          </a:prstGeom>
        </p:spPr>
        <p:txBody>
          <a:bodyPr anchor="t" rtlCol="false" tIns="0" lIns="0" bIns="0" rIns="0">
            <a:spAutoFit/>
          </a:bodyPr>
          <a:lstStyle/>
          <a:p>
            <a:pPr algn="ctr">
              <a:lnSpc>
                <a:spcPts val="5880"/>
              </a:lnSpc>
            </a:pPr>
            <a:r>
              <a:rPr lang="en-US" sz="4200" u="sng">
                <a:solidFill>
                  <a:srgbClr val="131211">
                    <a:alpha val="68627"/>
                  </a:srgbClr>
                </a:solidFill>
                <a:latin typeface="Georgia Pro Bold"/>
              </a:rPr>
              <a:t> Linear Block codes</a:t>
            </a:r>
          </a:p>
        </p:txBody>
      </p:sp>
      <p:sp>
        <p:nvSpPr>
          <p:cNvPr name="AutoShape 21" id="21"/>
          <p:cNvSpPr/>
          <p:nvPr/>
        </p:nvSpPr>
        <p:spPr>
          <a:xfrm flipV="true">
            <a:off x="8984221" y="2763667"/>
            <a:ext cx="19050" cy="6860196"/>
          </a:xfrm>
          <a:prstGeom prst="line">
            <a:avLst/>
          </a:prstGeom>
          <a:ln cap="flat" w="38100">
            <a:solidFill>
              <a:srgbClr val="010101"/>
            </a:solidFill>
            <a:prstDash val="solid"/>
            <a:headEnd type="none" len="sm" w="sm"/>
            <a:tailEnd type="none" len="sm" w="sm"/>
          </a:ln>
        </p:spPr>
      </p:sp>
      <p:grpSp>
        <p:nvGrpSpPr>
          <p:cNvPr name="Group 22" id="22"/>
          <p:cNvGrpSpPr/>
          <p:nvPr/>
        </p:nvGrpSpPr>
        <p:grpSpPr>
          <a:xfrm rot="0">
            <a:off x="0" y="3441360"/>
            <a:ext cx="8823781" cy="5831205"/>
            <a:chOff x="0" y="0"/>
            <a:chExt cx="11765042" cy="7774939"/>
          </a:xfrm>
        </p:grpSpPr>
        <p:sp>
          <p:nvSpPr>
            <p:cNvPr name="TextBox 23" id="23"/>
            <p:cNvSpPr txBox="true"/>
            <p:nvPr/>
          </p:nvSpPr>
          <p:spPr>
            <a:xfrm rot="0">
              <a:off x="204" y="-76200"/>
              <a:ext cx="11343750" cy="21429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 In Convolutional codes, information </a:t>
              </a:r>
            </a:p>
            <a:p>
              <a:pPr>
                <a:lnSpc>
                  <a:spcPts val="4340"/>
                </a:lnSpc>
              </a:pPr>
              <a:r>
                <a:rPr lang="en-US" sz="3100">
                  <a:solidFill>
                    <a:srgbClr val="000000"/>
                  </a:solidFill>
                  <a:latin typeface="Georgia Pro"/>
                </a:rPr>
                <a:t>        bits aren't followed by parity bit but </a:t>
              </a:r>
            </a:p>
            <a:p>
              <a:pPr>
                <a:lnSpc>
                  <a:spcPts val="4340"/>
                </a:lnSpc>
              </a:pPr>
              <a:r>
                <a:rPr lang="en-US" sz="3100">
                  <a:solidFill>
                    <a:srgbClr val="000000"/>
                  </a:solidFill>
                  <a:latin typeface="Georgia Pro"/>
                </a:rPr>
                <a:t>        are spread across the sequence.</a:t>
              </a:r>
            </a:p>
          </p:txBody>
        </p:sp>
        <p:sp>
          <p:nvSpPr>
            <p:cNvPr name="TextBox 24" id="24"/>
            <p:cNvSpPr txBox="true"/>
            <p:nvPr/>
          </p:nvSpPr>
          <p:spPr>
            <a:xfrm rot="0">
              <a:off x="0" y="2415963"/>
              <a:ext cx="11765042" cy="21429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Convolutional codes use a few input bits to generate a few output bits for each interval (when K=1).</a:t>
              </a:r>
            </a:p>
          </p:txBody>
        </p:sp>
        <p:sp>
          <p:nvSpPr>
            <p:cNvPr name="TextBox 25" id="25"/>
            <p:cNvSpPr txBox="true"/>
            <p:nvPr/>
          </p:nvSpPr>
          <p:spPr>
            <a:xfrm rot="0">
              <a:off x="0" y="4908126"/>
              <a:ext cx="11238514" cy="28668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The encoding of the current state is linked to the previous state and past elements, so it includes a memory element to store previous state information.</a:t>
              </a:r>
            </a:p>
          </p:txBody>
        </p:sp>
      </p:grpSp>
      <p:sp>
        <p:nvSpPr>
          <p:cNvPr name="TextBox 26" id="26"/>
          <p:cNvSpPr txBox="true"/>
          <p:nvPr/>
        </p:nvSpPr>
        <p:spPr>
          <a:xfrm rot="0">
            <a:off x="8984221" y="7103404"/>
            <a:ext cx="9011759" cy="216916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The encoding of the current state doesn't rely on the previous state, so it lacks any memory element. It only hinges on the current message bit.</a:t>
            </a:r>
          </a:p>
        </p:txBody>
      </p:sp>
      <p:sp>
        <p:nvSpPr>
          <p:cNvPr name="TextBox 27" id="27"/>
          <p:cNvSpPr txBox="true"/>
          <p:nvPr/>
        </p:nvSpPr>
        <p:spPr>
          <a:xfrm rot="0">
            <a:off x="8984221" y="4890721"/>
            <a:ext cx="9269254" cy="216916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Block codes transform a bunch of input bits into a bunch of output bits where both sets can be quite large, with k being the number of message bits.</a:t>
            </a:r>
          </a:p>
        </p:txBody>
      </p:sp>
      <p:sp>
        <p:nvSpPr>
          <p:cNvPr name="TextBox 28" id="28"/>
          <p:cNvSpPr txBox="true"/>
          <p:nvPr/>
        </p:nvSpPr>
        <p:spPr>
          <a:xfrm rot="0">
            <a:off x="9003271" y="3360321"/>
            <a:ext cx="9300519" cy="1083310"/>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000000"/>
                </a:solidFill>
                <a:latin typeface="Georgia Pro"/>
              </a:rPr>
              <a:t>In Linear Block codes, info bits are right away   followed by the parity bits.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44958" y="9585611"/>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7144" y="19050"/>
            <a:ext cx="18288000" cy="2533747"/>
            <a:chOff x="0" y="0"/>
            <a:chExt cx="4816593" cy="667324"/>
          </a:xfrm>
        </p:grpSpPr>
        <p:sp>
          <p:nvSpPr>
            <p:cNvPr name="Freeform 6" id="6"/>
            <p:cNvSpPr/>
            <p:nvPr/>
          </p:nvSpPr>
          <p:spPr>
            <a:xfrm flipH="false" flipV="false" rot="0">
              <a:off x="0" y="0"/>
              <a:ext cx="4816592" cy="667324"/>
            </a:xfrm>
            <a:custGeom>
              <a:avLst/>
              <a:gdLst/>
              <a:ahLst/>
              <a:cxnLst/>
              <a:rect r="r" b="b" t="t" l="l"/>
              <a:pathLst>
                <a:path h="667324" w="4816592">
                  <a:moveTo>
                    <a:pt x="0" y="0"/>
                  </a:moveTo>
                  <a:lnTo>
                    <a:pt x="4816592" y="0"/>
                  </a:lnTo>
                  <a:lnTo>
                    <a:pt x="4816592" y="667324"/>
                  </a:lnTo>
                  <a:lnTo>
                    <a:pt x="0" y="667324"/>
                  </a:lnTo>
                  <a:close/>
                </a:path>
              </a:pathLst>
            </a:custGeom>
            <a:solidFill>
              <a:srgbClr val="1A1A1A"/>
            </a:solidFill>
          </p:spPr>
        </p:sp>
        <p:sp>
          <p:nvSpPr>
            <p:cNvPr name="TextBox 7" id="7"/>
            <p:cNvSpPr txBox="true"/>
            <p:nvPr/>
          </p:nvSpPr>
          <p:spPr>
            <a:xfrm>
              <a:off x="0" y="-57150"/>
              <a:ext cx="4816593" cy="724474"/>
            </a:xfrm>
            <a:prstGeom prst="rect">
              <a:avLst/>
            </a:prstGeom>
          </p:spPr>
          <p:txBody>
            <a:bodyPr anchor="ctr" rtlCol="false" tIns="50800" lIns="50800" bIns="50800" rIns="50800"/>
            <a:lstStyle/>
            <a:p>
              <a:pPr algn="ctr">
                <a:lnSpc>
                  <a:spcPts val="5824"/>
                </a:lnSpc>
              </a:pPr>
              <a:r>
                <a:rPr lang="en-US" sz="4480">
                  <a:solidFill>
                    <a:srgbClr val="F6F3EB"/>
                  </a:solidFill>
                  <a:latin typeface="Georgia Pro Bold"/>
                </a:rPr>
                <a:t>    </a:t>
              </a:r>
            </a:p>
          </p:txBody>
        </p:sp>
      </p:grpSp>
      <p:sp>
        <p:nvSpPr>
          <p:cNvPr name="Freeform 8" id="8"/>
          <p:cNvSpPr/>
          <p:nvPr/>
        </p:nvSpPr>
        <p:spPr>
          <a:xfrm flipH="false" flipV="false" rot="-10800000">
            <a:off x="-4125628" y="7501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717092" y="19050"/>
            <a:ext cx="1084416" cy="1238892"/>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37613" lIns="37613" bIns="37613" rIns="37613"/>
            <a:lstStyle/>
            <a:p>
              <a:pPr algn="ctr">
                <a:lnSpc>
                  <a:spcPts val="2659"/>
                </a:lnSpc>
              </a:pPr>
              <a:r>
                <a:rPr lang="en-US" sz="1899">
                  <a:solidFill>
                    <a:srgbClr val="000000"/>
                  </a:solidFill>
                  <a:latin typeface="Abhaya Libre"/>
                </a:rPr>
                <a:t> </a:t>
              </a:r>
            </a:p>
          </p:txBody>
        </p:sp>
      </p:grpSp>
      <p:sp>
        <p:nvSpPr>
          <p:cNvPr name="TextBox 12" id="12"/>
          <p:cNvSpPr txBox="true"/>
          <p:nvPr/>
        </p:nvSpPr>
        <p:spPr>
          <a:xfrm rot="0">
            <a:off x="17085647" y="288502"/>
            <a:ext cx="347305" cy="661924"/>
          </a:xfrm>
          <a:prstGeom prst="rect">
            <a:avLst/>
          </a:prstGeom>
        </p:spPr>
        <p:txBody>
          <a:bodyPr anchor="t" rtlCol="false" tIns="0" lIns="0" bIns="0" rIns="0">
            <a:spAutoFit/>
          </a:bodyPr>
          <a:lstStyle/>
          <a:p>
            <a:pPr algn="ctr">
              <a:lnSpc>
                <a:spcPts val="5369"/>
              </a:lnSpc>
              <a:spcBef>
                <a:spcPct val="0"/>
              </a:spcBef>
            </a:pPr>
            <a:r>
              <a:rPr lang="en-US" sz="4130">
                <a:solidFill>
                  <a:srgbClr val="000000"/>
                </a:solidFill>
                <a:latin typeface="Open Sauce Bold"/>
              </a:rPr>
              <a:t>6</a:t>
            </a:r>
          </a:p>
        </p:txBody>
      </p:sp>
      <p:grpSp>
        <p:nvGrpSpPr>
          <p:cNvPr name="Group 13" id="13"/>
          <p:cNvGrpSpPr/>
          <p:nvPr/>
        </p:nvGrpSpPr>
        <p:grpSpPr>
          <a:xfrm rot="0">
            <a:off x="590514" y="3672083"/>
            <a:ext cx="17390994" cy="4860917"/>
            <a:chOff x="0" y="0"/>
            <a:chExt cx="23187992" cy="6481222"/>
          </a:xfrm>
        </p:grpSpPr>
        <p:sp>
          <p:nvSpPr>
            <p:cNvPr name="TextBox 14" id="14"/>
            <p:cNvSpPr txBox="true"/>
            <p:nvPr/>
          </p:nvSpPr>
          <p:spPr>
            <a:xfrm rot="0">
              <a:off x="10729571" y="284022"/>
              <a:ext cx="12340" cy="1130665"/>
            </a:xfrm>
            <a:prstGeom prst="rect">
              <a:avLst/>
            </a:prstGeom>
          </p:spPr>
          <p:txBody>
            <a:bodyPr anchor="t" rtlCol="false" tIns="0" lIns="0" bIns="0" rIns="0">
              <a:spAutoFit/>
            </a:bodyPr>
            <a:lstStyle/>
            <a:p>
              <a:pPr algn="ctr">
                <a:lnSpc>
                  <a:spcPts val="7073"/>
                </a:lnSpc>
              </a:pPr>
            </a:p>
          </p:txBody>
        </p:sp>
        <p:sp>
          <p:nvSpPr>
            <p:cNvPr name="AutoShape 15" id="15"/>
            <p:cNvSpPr/>
            <p:nvPr/>
          </p:nvSpPr>
          <p:spPr>
            <a:xfrm flipV="true">
              <a:off x="165" y="853033"/>
              <a:ext cx="3600131" cy="24028"/>
            </a:xfrm>
            <a:prstGeom prst="line">
              <a:avLst/>
            </a:prstGeom>
            <a:ln cap="flat" w="49361">
              <a:solidFill>
                <a:srgbClr val="010101"/>
              </a:solidFill>
              <a:prstDash val="solid"/>
              <a:headEnd type="none" len="sm" w="sm"/>
              <a:tailEnd type="arrow" len="sm" w="med"/>
            </a:ln>
          </p:spPr>
        </p:sp>
        <p:sp>
          <p:nvSpPr>
            <p:cNvPr name="AutoShape 16" id="16"/>
            <p:cNvSpPr/>
            <p:nvPr/>
          </p:nvSpPr>
          <p:spPr>
            <a:xfrm flipV="true">
              <a:off x="7723689" y="864721"/>
              <a:ext cx="3581889" cy="37021"/>
            </a:xfrm>
            <a:prstGeom prst="line">
              <a:avLst/>
            </a:prstGeom>
            <a:ln cap="flat" w="49361">
              <a:solidFill>
                <a:srgbClr val="010101"/>
              </a:solidFill>
              <a:prstDash val="solid"/>
              <a:headEnd type="none" len="sm" w="sm"/>
              <a:tailEnd type="arrow" len="sm" w="med"/>
            </a:ln>
          </p:spPr>
        </p:sp>
        <p:sp>
          <p:nvSpPr>
            <p:cNvPr name="AutoShape 17" id="17"/>
            <p:cNvSpPr/>
            <p:nvPr/>
          </p:nvSpPr>
          <p:spPr>
            <a:xfrm>
              <a:off x="15428970" y="864721"/>
              <a:ext cx="1430361" cy="0"/>
            </a:xfrm>
            <a:prstGeom prst="line">
              <a:avLst/>
            </a:prstGeom>
            <a:ln cap="flat" w="49361">
              <a:solidFill>
                <a:srgbClr val="010101"/>
              </a:solidFill>
              <a:prstDash val="solid"/>
              <a:headEnd type="none" len="sm" w="sm"/>
              <a:tailEnd type="none" len="sm" w="sm"/>
            </a:ln>
          </p:spPr>
        </p:sp>
        <p:sp>
          <p:nvSpPr>
            <p:cNvPr name="AutoShape 18" id="18"/>
            <p:cNvSpPr/>
            <p:nvPr/>
          </p:nvSpPr>
          <p:spPr>
            <a:xfrm>
              <a:off x="16809974" y="901742"/>
              <a:ext cx="0" cy="1566497"/>
            </a:xfrm>
            <a:prstGeom prst="line">
              <a:avLst/>
            </a:prstGeom>
            <a:ln cap="flat" w="49361">
              <a:solidFill>
                <a:srgbClr val="010101"/>
              </a:solidFill>
              <a:prstDash val="solid"/>
              <a:headEnd type="none" len="sm" w="sm"/>
              <a:tailEnd type="arrow" len="sm" w="med"/>
            </a:ln>
          </p:spPr>
        </p:sp>
        <p:sp>
          <p:nvSpPr>
            <p:cNvPr name="Freeform 19" id="19"/>
            <p:cNvSpPr/>
            <p:nvPr/>
          </p:nvSpPr>
          <p:spPr>
            <a:xfrm flipH="false" flipV="false" rot="0">
              <a:off x="15956941" y="2468238"/>
              <a:ext cx="1706066" cy="1706066"/>
            </a:xfrm>
            <a:custGeom>
              <a:avLst/>
              <a:gdLst/>
              <a:ahLst/>
              <a:cxnLst/>
              <a:rect r="r" b="b" t="t" l="l"/>
              <a:pathLst>
                <a:path h="1706066" w="1706066">
                  <a:moveTo>
                    <a:pt x="0" y="0"/>
                  </a:moveTo>
                  <a:lnTo>
                    <a:pt x="1706066" y="0"/>
                  </a:lnTo>
                  <a:lnTo>
                    <a:pt x="1706066" y="1706066"/>
                  </a:lnTo>
                  <a:lnTo>
                    <a:pt x="0" y="1706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0" id="20"/>
            <p:cNvSpPr/>
            <p:nvPr/>
          </p:nvSpPr>
          <p:spPr>
            <a:xfrm flipH="true">
              <a:off x="17663007" y="3320864"/>
              <a:ext cx="1401592" cy="407"/>
            </a:xfrm>
            <a:prstGeom prst="line">
              <a:avLst/>
            </a:prstGeom>
            <a:ln cap="flat" w="49361">
              <a:solidFill>
                <a:srgbClr val="010101"/>
              </a:solidFill>
              <a:prstDash val="solid"/>
              <a:headEnd type="none" len="sm" w="sm"/>
              <a:tailEnd type="arrow" len="sm" w="med"/>
            </a:ln>
          </p:spPr>
        </p:sp>
        <p:sp>
          <p:nvSpPr>
            <p:cNvPr name="AutoShape 21" id="21"/>
            <p:cNvSpPr/>
            <p:nvPr/>
          </p:nvSpPr>
          <p:spPr>
            <a:xfrm flipH="true">
              <a:off x="16785293" y="4174304"/>
              <a:ext cx="24681" cy="1496976"/>
            </a:xfrm>
            <a:prstGeom prst="line">
              <a:avLst/>
            </a:prstGeom>
            <a:ln cap="flat" w="49361">
              <a:solidFill>
                <a:srgbClr val="010101"/>
              </a:solidFill>
              <a:prstDash val="solid"/>
              <a:headEnd type="none" len="sm" w="sm"/>
              <a:tailEnd type="none" len="sm" w="sm"/>
            </a:ln>
          </p:spPr>
        </p:sp>
        <p:sp>
          <p:nvSpPr>
            <p:cNvPr name="AutoShape 22" id="22"/>
            <p:cNvSpPr/>
            <p:nvPr/>
          </p:nvSpPr>
          <p:spPr>
            <a:xfrm flipH="true" flipV="true">
              <a:off x="15428970" y="5628190"/>
              <a:ext cx="1355689" cy="43091"/>
            </a:xfrm>
            <a:prstGeom prst="line">
              <a:avLst/>
            </a:prstGeom>
            <a:ln cap="flat" w="49361">
              <a:solidFill>
                <a:srgbClr val="010101"/>
              </a:solidFill>
              <a:prstDash val="solid"/>
              <a:headEnd type="none" len="sm" w="sm"/>
              <a:tailEnd type="arrow" len="sm" w="med"/>
            </a:ln>
          </p:spPr>
        </p:sp>
        <p:sp>
          <p:nvSpPr>
            <p:cNvPr name="AutoShape 23" id="23"/>
            <p:cNvSpPr/>
            <p:nvPr/>
          </p:nvSpPr>
          <p:spPr>
            <a:xfrm flipH="true" flipV="true">
              <a:off x="249" y="5628190"/>
              <a:ext cx="3600211" cy="0"/>
            </a:xfrm>
            <a:prstGeom prst="line">
              <a:avLst/>
            </a:prstGeom>
            <a:ln cap="flat" w="49361">
              <a:solidFill>
                <a:srgbClr val="010101"/>
              </a:solidFill>
              <a:prstDash val="solid"/>
              <a:headEnd type="none" len="sm" w="sm"/>
              <a:tailEnd type="arrow" len="sm" w="med"/>
            </a:ln>
          </p:spPr>
        </p:sp>
        <p:sp>
          <p:nvSpPr>
            <p:cNvPr name="AutoShape 24" id="24"/>
            <p:cNvSpPr/>
            <p:nvPr/>
          </p:nvSpPr>
          <p:spPr>
            <a:xfrm flipH="true">
              <a:off x="7723853" y="5628190"/>
              <a:ext cx="3581724" cy="0"/>
            </a:xfrm>
            <a:prstGeom prst="line">
              <a:avLst/>
            </a:prstGeom>
            <a:ln cap="flat" w="49361">
              <a:solidFill>
                <a:srgbClr val="010101"/>
              </a:solidFill>
              <a:prstDash val="solid"/>
              <a:headEnd type="none" len="sm" w="sm"/>
              <a:tailEnd type="arrow" len="sm" w="med"/>
            </a:ln>
          </p:spPr>
        </p:sp>
        <p:sp>
          <p:nvSpPr>
            <p:cNvPr name="TextBox 25" id="25"/>
            <p:cNvSpPr txBox="true"/>
            <p:nvPr/>
          </p:nvSpPr>
          <p:spPr>
            <a:xfrm rot="0">
              <a:off x="249" y="78260"/>
              <a:ext cx="340962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input message(m)</a:t>
              </a:r>
            </a:p>
          </p:txBody>
        </p:sp>
        <p:grpSp>
          <p:nvGrpSpPr>
            <p:cNvPr name="Group 26" id="26"/>
            <p:cNvGrpSpPr/>
            <p:nvPr/>
          </p:nvGrpSpPr>
          <p:grpSpPr>
            <a:xfrm rot="0">
              <a:off x="3600296" y="0"/>
              <a:ext cx="4123393" cy="1706066"/>
              <a:chOff x="0" y="0"/>
              <a:chExt cx="838239" cy="346824"/>
            </a:xfrm>
          </p:grpSpPr>
          <p:sp>
            <p:nvSpPr>
              <p:cNvPr name="Freeform 27" id="27"/>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8" id="28"/>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29" id="29"/>
            <p:cNvSpPr txBox="true"/>
            <p:nvPr/>
          </p:nvSpPr>
          <p:spPr>
            <a:xfrm rot="0">
              <a:off x="3600296" y="258017"/>
              <a:ext cx="4123393" cy="1156258"/>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convolution encoding</a:t>
              </a:r>
            </a:p>
          </p:txBody>
        </p:sp>
        <p:grpSp>
          <p:nvGrpSpPr>
            <p:cNvPr name="Group 30" id="30"/>
            <p:cNvGrpSpPr/>
            <p:nvPr/>
          </p:nvGrpSpPr>
          <p:grpSpPr>
            <a:xfrm rot="0">
              <a:off x="11305578" y="11688"/>
              <a:ext cx="4123393" cy="1706066"/>
              <a:chOff x="0" y="0"/>
              <a:chExt cx="838239" cy="346824"/>
            </a:xfrm>
          </p:grpSpPr>
          <p:sp>
            <p:nvSpPr>
              <p:cNvPr name="Freeform 31" id="31"/>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32" id="32"/>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33" id="33"/>
            <p:cNvSpPr txBox="true"/>
            <p:nvPr/>
          </p:nvSpPr>
          <p:spPr>
            <a:xfrm rot="0">
              <a:off x="11314833" y="246329"/>
              <a:ext cx="4123393" cy="1156258"/>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BPSK </a:t>
              </a:r>
            </a:p>
            <a:p>
              <a:pPr algn="ctr">
                <a:lnSpc>
                  <a:spcPts val="3536"/>
                </a:lnSpc>
              </a:pPr>
              <a:r>
                <a:rPr lang="en-US" sz="2526">
                  <a:solidFill>
                    <a:srgbClr val="000000"/>
                  </a:solidFill>
                  <a:latin typeface="Georgia Pro Bold"/>
                </a:rPr>
                <a:t>Modulation</a:t>
              </a:r>
            </a:p>
          </p:txBody>
        </p:sp>
        <p:grpSp>
          <p:nvGrpSpPr>
            <p:cNvPr name="Group 34" id="34"/>
            <p:cNvGrpSpPr/>
            <p:nvPr/>
          </p:nvGrpSpPr>
          <p:grpSpPr>
            <a:xfrm rot="0">
              <a:off x="19064599" y="2467831"/>
              <a:ext cx="4123393" cy="1706066"/>
              <a:chOff x="0" y="0"/>
              <a:chExt cx="838239" cy="346824"/>
            </a:xfrm>
          </p:grpSpPr>
          <p:sp>
            <p:nvSpPr>
              <p:cNvPr name="Freeform 35" id="35"/>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36" id="36"/>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37" id="37"/>
            <p:cNvSpPr txBox="true"/>
            <p:nvPr/>
          </p:nvSpPr>
          <p:spPr>
            <a:xfrm rot="0">
              <a:off x="19639290" y="3010734"/>
              <a:ext cx="297401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AWGN  Noise</a:t>
              </a:r>
            </a:p>
          </p:txBody>
        </p:sp>
        <p:grpSp>
          <p:nvGrpSpPr>
            <p:cNvPr name="Group 38" id="38"/>
            <p:cNvGrpSpPr/>
            <p:nvPr/>
          </p:nvGrpSpPr>
          <p:grpSpPr>
            <a:xfrm rot="0">
              <a:off x="11305578" y="4775157"/>
              <a:ext cx="4123393" cy="1706066"/>
              <a:chOff x="0" y="0"/>
              <a:chExt cx="838239" cy="346824"/>
            </a:xfrm>
          </p:grpSpPr>
          <p:sp>
            <p:nvSpPr>
              <p:cNvPr name="Freeform 39" id="39"/>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40" id="40"/>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41" id="41"/>
            <p:cNvSpPr txBox="true"/>
            <p:nvPr/>
          </p:nvSpPr>
          <p:spPr>
            <a:xfrm rot="0">
              <a:off x="11471593" y="5360743"/>
              <a:ext cx="412339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Demodulation</a:t>
              </a:r>
            </a:p>
          </p:txBody>
        </p:sp>
        <p:grpSp>
          <p:nvGrpSpPr>
            <p:cNvPr name="Group 42" id="42"/>
            <p:cNvGrpSpPr/>
            <p:nvPr/>
          </p:nvGrpSpPr>
          <p:grpSpPr>
            <a:xfrm rot="0">
              <a:off x="3600461" y="4775157"/>
              <a:ext cx="4123393" cy="1706066"/>
              <a:chOff x="0" y="0"/>
              <a:chExt cx="838239" cy="346824"/>
            </a:xfrm>
          </p:grpSpPr>
          <p:sp>
            <p:nvSpPr>
              <p:cNvPr name="Freeform 43" id="43"/>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44" id="44"/>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45" id="45"/>
            <p:cNvSpPr txBox="true"/>
            <p:nvPr/>
          </p:nvSpPr>
          <p:spPr>
            <a:xfrm rot="0">
              <a:off x="3600461" y="5317652"/>
              <a:ext cx="412339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Decoder</a:t>
              </a:r>
            </a:p>
          </p:txBody>
        </p:sp>
        <p:sp>
          <p:nvSpPr>
            <p:cNvPr name="TextBox 46" id="46"/>
            <p:cNvSpPr txBox="true"/>
            <p:nvPr/>
          </p:nvSpPr>
          <p:spPr>
            <a:xfrm rot="0">
              <a:off x="8243351" y="78260"/>
              <a:ext cx="254256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Codeword (c)</a:t>
              </a:r>
            </a:p>
          </p:txBody>
        </p:sp>
        <p:sp>
          <p:nvSpPr>
            <p:cNvPr name="TextBox 47" id="47"/>
            <p:cNvSpPr txBox="true"/>
            <p:nvPr/>
          </p:nvSpPr>
          <p:spPr>
            <a:xfrm rot="0">
              <a:off x="15594985" y="78260"/>
              <a:ext cx="198077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Symbol(S)</a:t>
              </a:r>
            </a:p>
          </p:txBody>
        </p:sp>
        <p:sp>
          <p:nvSpPr>
            <p:cNvPr name="TextBox 48" id="48"/>
            <p:cNvSpPr txBox="true"/>
            <p:nvPr/>
          </p:nvSpPr>
          <p:spPr>
            <a:xfrm rot="0">
              <a:off x="17825997" y="2503960"/>
              <a:ext cx="107561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Noise</a:t>
              </a:r>
            </a:p>
          </p:txBody>
        </p:sp>
        <p:sp>
          <p:nvSpPr>
            <p:cNvPr name="TextBox 49" id="49"/>
            <p:cNvSpPr txBox="true"/>
            <p:nvPr/>
          </p:nvSpPr>
          <p:spPr>
            <a:xfrm rot="0">
              <a:off x="17184031" y="5107356"/>
              <a:ext cx="4867629"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Received message (S + N)</a:t>
              </a:r>
            </a:p>
          </p:txBody>
        </p:sp>
        <p:sp>
          <p:nvSpPr>
            <p:cNvPr name="TextBox 50" id="50"/>
            <p:cNvSpPr txBox="true"/>
            <p:nvPr/>
          </p:nvSpPr>
          <p:spPr>
            <a:xfrm rot="0">
              <a:off x="8243434" y="4853969"/>
              <a:ext cx="254256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Codeword (c)</a:t>
              </a:r>
            </a:p>
          </p:txBody>
        </p:sp>
        <p:sp>
          <p:nvSpPr>
            <p:cNvPr name="TextBox 51" id="51"/>
            <p:cNvSpPr txBox="true"/>
            <p:nvPr/>
          </p:nvSpPr>
          <p:spPr>
            <a:xfrm rot="0">
              <a:off x="744454" y="4810878"/>
              <a:ext cx="2337714"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Final output</a:t>
              </a:r>
            </a:p>
          </p:txBody>
        </p:sp>
        <p:sp>
          <p:nvSpPr>
            <p:cNvPr name="TextBox 52" id="52"/>
            <p:cNvSpPr txBox="true"/>
            <p:nvPr/>
          </p:nvSpPr>
          <p:spPr>
            <a:xfrm rot="0">
              <a:off x="16491654" y="2546979"/>
              <a:ext cx="659447" cy="1320590"/>
            </a:xfrm>
            <a:prstGeom prst="rect">
              <a:avLst/>
            </a:prstGeom>
          </p:spPr>
          <p:txBody>
            <a:bodyPr anchor="t" rtlCol="false" tIns="0" lIns="0" bIns="0" rIns="0">
              <a:spAutoFit/>
            </a:bodyPr>
            <a:lstStyle/>
            <a:p>
              <a:pPr algn="ctr">
                <a:lnSpc>
                  <a:spcPts val="8059"/>
                </a:lnSpc>
                <a:spcBef>
                  <a:spcPct val="0"/>
                </a:spcBef>
              </a:pPr>
              <a:r>
                <a:rPr lang="en-US" sz="6199">
                  <a:solidFill>
                    <a:srgbClr val="000000"/>
                  </a:solidFill>
                  <a:latin typeface="Open Sauce Bold"/>
                </a:rPr>
                <a:t>+</a:t>
              </a:r>
            </a:p>
          </p:txBody>
        </p:sp>
      </p:grpSp>
      <p:sp>
        <p:nvSpPr>
          <p:cNvPr name="TextBox 53" id="53"/>
          <p:cNvSpPr txBox="true"/>
          <p:nvPr/>
        </p:nvSpPr>
        <p:spPr>
          <a:xfrm rot="0">
            <a:off x="3311485" y="525650"/>
            <a:ext cx="11650742" cy="1485604"/>
          </a:xfrm>
          <a:prstGeom prst="rect">
            <a:avLst/>
          </a:prstGeom>
        </p:spPr>
        <p:txBody>
          <a:bodyPr anchor="t" rtlCol="false" tIns="0" lIns="0" bIns="0" rIns="0">
            <a:spAutoFit/>
          </a:bodyPr>
          <a:lstStyle/>
          <a:p>
            <a:pPr algn="ctr">
              <a:lnSpc>
                <a:spcPts val="5880"/>
              </a:lnSpc>
            </a:pPr>
            <a:r>
              <a:rPr lang="en-US" sz="4523">
                <a:solidFill>
                  <a:srgbClr val="FFFFFF"/>
                </a:solidFill>
                <a:latin typeface="Georgia Pro"/>
              </a:rPr>
              <a:t> </a:t>
            </a:r>
            <a:r>
              <a:rPr lang="en-US" sz="4523">
                <a:solidFill>
                  <a:srgbClr val="FFFFFF"/>
                </a:solidFill>
                <a:latin typeface="Georgia Pro"/>
              </a:rPr>
              <a:t>FLOW OF BPSK &amp; AWGN CHANNEL WITH </a:t>
            </a:r>
          </a:p>
          <a:p>
            <a:pPr algn="ctr">
              <a:lnSpc>
                <a:spcPts val="5880"/>
              </a:lnSpc>
              <a:spcBef>
                <a:spcPct val="0"/>
              </a:spcBef>
            </a:pPr>
            <a:r>
              <a:rPr lang="en-US" sz="4523">
                <a:solidFill>
                  <a:srgbClr val="FFFFFF"/>
                </a:solidFill>
                <a:latin typeface="Georgia Pro"/>
                <a:ea typeface="Georgia Pro"/>
              </a:rPr>
              <a:t>CONVOLUTION﻿ ENCODING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970838" y="9639586"/>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10096"/>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flipV="true">
            <a:off x="12852946" y="9883368"/>
            <a:ext cx="5865569" cy="26728"/>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674665" y="1905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7</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851473" y="551779"/>
            <a:ext cx="12585054"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15" id="15"/>
          <p:cNvSpPr txBox="true"/>
          <p:nvPr/>
        </p:nvSpPr>
        <p:spPr>
          <a:xfrm rot="0">
            <a:off x="0" y="2445067"/>
            <a:ext cx="16674665" cy="4934614"/>
          </a:xfrm>
          <a:prstGeom prst="rect">
            <a:avLst/>
          </a:prstGeom>
        </p:spPr>
        <p:txBody>
          <a:bodyPr anchor="t" rtlCol="false" tIns="0" lIns="0" bIns="0" rIns="0">
            <a:spAutoFit/>
          </a:bodyPr>
          <a:lstStyle/>
          <a:p>
            <a:pPr algn="just" marL="863599" indent="-431800" lvl="1">
              <a:lnSpc>
                <a:spcPts val="5599"/>
              </a:lnSpc>
              <a:buFont typeface="Arial"/>
              <a:buChar char="•"/>
            </a:pPr>
            <a:r>
              <a:rPr lang="en-US" sz="3999">
                <a:solidFill>
                  <a:srgbClr val="000000"/>
                </a:solidFill>
                <a:latin typeface="Georgia Pro"/>
              </a:rPr>
              <a:t>Convolution codes are characterized by three parameters (n,k,m)</a:t>
            </a:r>
          </a:p>
          <a:p>
            <a:pPr algn="just">
              <a:lnSpc>
                <a:spcPts val="5080"/>
              </a:lnSpc>
            </a:pPr>
          </a:p>
          <a:p>
            <a:pPr algn="just">
              <a:lnSpc>
                <a:spcPts val="4712"/>
              </a:lnSpc>
            </a:pPr>
            <a:r>
              <a:rPr lang="en-US" sz="3366">
                <a:solidFill>
                  <a:srgbClr val="000000"/>
                </a:solidFill>
                <a:latin typeface="Georgia Pro"/>
              </a:rPr>
              <a:t>             </a:t>
            </a:r>
            <a:r>
              <a:rPr lang="en-US" sz="3366">
                <a:solidFill>
                  <a:srgbClr val="000000"/>
                </a:solidFill>
                <a:latin typeface="Georgia Pro"/>
              </a:rPr>
              <a:t>n = number of output bits produced for each k-bit sequence</a:t>
            </a:r>
          </a:p>
          <a:p>
            <a:pPr algn="just">
              <a:lnSpc>
                <a:spcPts val="4712"/>
              </a:lnSpc>
            </a:pPr>
            <a:r>
              <a:rPr lang="en-US" sz="3366">
                <a:solidFill>
                  <a:srgbClr val="000000"/>
                </a:solidFill>
                <a:latin typeface="Georgia Pro"/>
              </a:rPr>
              <a:t>             </a:t>
            </a:r>
            <a:r>
              <a:rPr lang="en-US" sz="3366">
                <a:solidFill>
                  <a:srgbClr val="000000"/>
                </a:solidFill>
                <a:latin typeface="Georgia Pro"/>
              </a:rPr>
              <a:t>k = number of input bits</a:t>
            </a:r>
          </a:p>
          <a:p>
            <a:pPr algn="just">
              <a:lnSpc>
                <a:spcPts val="4712"/>
              </a:lnSpc>
            </a:pPr>
            <a:r>
              <a:rPr lang="en-US" sz="3366">
                <a:solidFill>
                  <a:srgbClr val="000000"/>
                </a:solidFill>
                <a:latin typeface="Georgia Pro"/>
              </a:rPr>
              <a:t>             </a:t>
            </a:r>
            <a:r>
              <a:rPr lang="en-US" sz="3366">
                <a:solidFill>
                  <a:srgbClr val="000000"/>
                </a:solidFill>
                <a:latin typeface="Georgia Pro"/>
              </a:rPr>
              <a:t>m = number of memory registers</a:t>
            </a:r>
          </a:p>
          <a:p>
            <a:pPr algn="just">
              <a:lnSpc>
                <a:spcPts val="4826"/>
              </a:lnSpc>
            </a:pPr>
          </a:p>
          <a:p>
            <a:pPr algn="just">
              <a:lnSpc>
                <a:spcPts val="4826"/>
              </a:lnSpc>
            </a:pPr>
          </a:p>
          <a:p>
            <a:pPr algn="just">
              <a:lnSpc>
                <a:spcPts val="4826"/>
              </a:lnSpc>
            </a:pPr>
          </a:p>
        </p:txBody>
      </p:sp>
      <p:sp>
        <p:nvSpPr>
          <p:cNvPr name="TextBox 16" id="16"/>
          <p:cNvSpPr txBox="true"/>
          <p:nvPr/>
        </p:nvSpPr>
        <p:spPr>
          <a:xfrm rot="0">
            <a:off x="153" y="6724215"/>
            <a:ext cx="6238499" cy="654050"/>
          </a:xfrm>
          <a:prstGeom prst="rect">
            <a:avLst/>
          </a:prstGeom>
        </p:spPr>
        <p:txBody>
          <a:bodyPr anchor="t" rtlCol="false" tIns="0" lIns="0" bIns="0" rIns="0">
            <a:spAutoFit/>
          </a:bodyPr>
          <a:lstStyle/>
          <a:p>
            <a:pPr algn="ctr" marL="863599" indent="-431800" lvl="1">
              <a:lnSpc>
                <a:spcPts val="5199"/>
              </a:lnSpc>
              <a:buFont typeface="Arial"/>
              <a:buChar char="•"/>
            </a:pPr>
            <a:r>
              <a:rPr lang="en-US" sz="3999">
                <a:solidFill>
                  <a:srgbClr val="000000"/>
                </a:solidFill>
                <a:latin typeface="Georgia Pro"/>
              </a:rPr>
              <a:t> Code Rate (R) = k/n</a:t>
            </a:r>
          </a:p>
        </p:txBody>
      </p:sp>
      <p:sp>
        <p:nvSpPr>
          <p:cNvPr name="TextBox 17" id="17"/>
          <p:cNvSpPr txBox="true"/>
          <p:nvPr/>
        </p:nvSpPr>
        <p:spPr>
          <a:xfrm rot="0">
            <a:off x="0" y="7676544"/>
            <a:ext cx="8495470" cy="654050"/>
          </a:xfrm>
          <a:prstGeom prst="rect">
            <a:avLst/>
          </a:prstGeom>
        </p:spPr>
        <p:txBody>
          <a:bodyPr anchor="t" rtlCol="false" tIns="0" lIns="0" bIns="0" rIns="0">
            <a:spAutoFit/>
          </a:bodyPr>
          <a:lstStyle/>
          <a:p>
            <a:pPr algn="ctr" marL="863599" indent="-431800" lvl="1">
              <a:lnSpc>
                <a:spcPts val="5199"/>
              </a:lnSpc>
              <a:buFont typeface="Arial"/>
              <a:buChar char="•"/>
            </a:pPr>
            <a:r>
              <a:rPr lang="en-US" sz="3999">
                <a:solidFill>
                  <a:srgbClr val="000000"/>
                </a:solidFill>
                <a:latin typeface="Georgia Pro"/>
              </a:rPr>
              <a:t> Constraint lenght Kc = k(m-1)</a:t>
            </a:r>
          </a:p>
        </p:txBody>
      </p:sp>
      <p:sp>
        <p:nvSpPr>
          <p:cNvPr name="Freeform 18" id="18"/>
          <p:cNvSpPr/>
          <p:nvPr/>
        </p:nvSpPr>
        <p:spPr>
          <a:xfrm flipH="false" flipV="false" rot="0">
            <a:off x="9934193" y="5143500"/>
            <a:ext cx="8111523" cy="4219861"/>
          </a:xfrm>
          <a:custGeom>
            <a:avLst/>
            <a:gdLst/>
            <a:ahLst/>
            <a:cxnLst/>
            <a:rect r="r" b="b" t="t" l="l"/>
            <a:pathLst>
              <a:path h="4219861" w="8111523">
                <a:moveTo>
                  <a:pt x="0" y="0"/>
                </a:moveTo>
                <a:lnTo>
                  <a:pt x="8111524" y="0"/>
                </a:lnTo>
                <a:lnTo>
                  <a:pt x="8111524" y="4219861"/>
                </a:lnTo>
                <a:lnTo>
                  <a:pt x="0" y="4219861"/>
                </a:lnTo>
                <a:lnTo>
                  <a:pt x="0" y="0"/>
                </a:lnTo>
                <a:close/>
              </a:path>
            </a:pathLst>
          </a:custGeom>
          <a:blipFill>
            <a:blip r:embed="rId4"/>
            <a:stretch>
              <a:fillRect l="0" t="0" r="-719" b="-46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53" y="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8</a:t>
              </a:r>
            </a:p>
          </p:txBody>
        </p:sp>
      </p:grpSp>
      <p:sp>
        <p:nvSpPr>
          <p:cNvPr name="Freeform 14" id="14"/>
          <p:cNvSpPr/>
          <p:nvPr/>
        </p:nvSpPr>
        <p:spPr>
          <a:xfrm flipH="false" flipV="false" rot="-10800000">
            <a:off x="-4101871" y="-13894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53" y="562296"/>
            <a:ext cx="18288000" cy="963549"/>
          </a:xfrm>
          <a:prstGeom prst="rect">
            <a:avLst/>
          </a:prstGeom>
        </p:spPr>
        <p:txBody>
          <a:bodyPr anchor="t" rtlCol="false" tIns="0" lIns="0" bIns="0" rIns="0">
            <a:spAutoFit/>
          </a:bodyPr>
          <a:lstStyle/>
          <a:p>
            <a:pPr algn="ctr">
              <a:lnSpc>
                <a:spcPts val="7644"/>
              </a:lnSpc>
              <a:spcBef>
                <a:spcPct val="0"/>
              </a:spcBef>
            </a:pPr>
            <a:r>
              <a:rPr lang="en-US" sz="5880">
                <a:solidFill>
                  <a:srgbClr val="FFFAEB"/>
                </a:solidFill>
                <a:latin typeface="Georgia Pro Bold"/>
              </a:rPr>
              <a:t>ENCODING REPRESENTATION</a:t>
            </a:r>
          </a:p>
        </p:txBody>
      </p:sp>
      <p:grpSp>
        <p:nvGrpSpPr>
          <p:cNvPr name="Group 16" id="16"/>
          <p:cNvGrpSpPr/>
          <p:nvPr/>
        </p:nvGrpSpPr>
        <p:grpSpPr>
          <a:xfrm rot="0">
            <a:off x="1358269" y="2819412"/>
            <a:ext cx="12394553" cy="2832195"/>
            <a:chOff x="0" y="0"/>
            <a:chExt cx="16526070" cy="3776260"/>
          </a:xfrm>
        </p:grpSpPr>
        <p:grpSp>
          <p:nvGrpSpPr>
            <p:cNvPr name="Group 17" id="17"/>
            <p:cNvGrpSpPr/>
            <p:nvPr/>
          </p:nvGrpSpPr>
          <p:grpSpPr>
            <a:xfrm rot="0">
              <a:off x="483613" y="128038"/>
              <a:ext cx="443688" cy="406863"/>
              <a:chOff x="0" y="0"/>
              <a:chExt cx="886366" cy="812800"/>
            </a:xfrm>
          </p:grpSpPr>
          <p:sp>
            <p:nvSpPr>
              <p:cNvPr name="Freeform 18" id="18"/>
              <p:cNvSpPr/>
              <p:nvPr/>
            </p:nvSpPr>
            <p:spPr>
              <a:xfrm flipH="false" flipV="false" rot="0">
                <a:off x="0" y="0"/>
                <a:ext cx="886366" cy="812800"/>
              </a:xfrm>
              <a:custGeom>
                <a:avLst/>
                <a:gdLst/>
                <a:ahLst/>
                <a:cxnLst/>
                <a:rect r="r" b="b" t="t" l="l"/>
                <a:pathLst>
                  <a:path h="812800" w="886366">
                    <a:moveTo>
                      <a:pt x="443183" y="0"/>
                    </a:moveTo>
                    <a:lnTo>
                      <a:pt x="886366" y="406400"/>
                    </a:lnTo>
                    <a:lnTo>
                      <a:pt x="443183" y="812800"/>
                    </a:lnTo>
                    <a:lnTo>
                      <a:pt x="0" y="406400"/>
                    </a:lnTo>
                    <a:lnTo>
                      <a:pt x="443183" y="0"/>
                    </a:lnTo>
                    <a:close/>
                  </a:path>
                </a:pathLst>
              </a:custGeom>
              <a:solidFill>
                <a:srgbClr val="1A1A1A"/>
              </a:solidFill>
            </p:spPr>
          </p:sp>
          <p:sp>
            <p:nvSpPr>
              <p:cNvPr name="TextBox 19" id="19"/>
              <p:cNvSpPr txBox="true"/>
              <p:nvPr/>
            </p:nvSpPr>
            <p:spPr>
              <a:xfrm>
                <a:off x="152344" y="120650"/>
                <a:ext cx="581677" cy="552450"/>
              </a:xfrm>
              <a:prstGeom prst="rect">
                <a:avLst/>
              </a:prstGeom>
            </p:spPr>
            <p:txBody>
              <a:bodyPr anchor="ctr" rtlCol="false" tIns="50800" lIns="50800" bIns="50800" rIns="50800"/>
              <a:lstStyle/>
              <a:p>
                <a:pPr algn="ctr" marL="474979" indent="-237490" lvl="1">
                  <a:lnSpc>
                    <a:spcPts val="2859"/>
                  </a:lnSpc>
                  <a:buFont typeface="Arial"/>
                  <a:buChar char="•"/>
                </a:pPr>
              </a:p>
            </p:txBody>
          </p:sp>
        </p:grpSp>
        <p:sp>
          <p:nvSpPr>
            <p:cNvPr name="TextBox 20" id="20"/>
            <p:cNvSpPr txBox="true"/>
            <p:nvPr/>
          </p:nvSpPr>
          <p:spPr>
            <a:xfrm rot="0">
              <a:off x="1171343" y="-66675"/>
              <a:ext cx="15354727" cy="729615"/>
            </a:xfrm>
            <a:prstGeom prst="rect">
              <a:avLst/>
            </a:prstGeom>
          </p:spPr>
          <p:txBody>
            <a:bodyPr anchor="t" rtlCol="false" tIns="0" lIns="0" bIns="0" rIns="0">
              <a:spAutoFit/>
            </a:bodyPr>
            <a:lstStyle/>
            <a:p>
              <a:pPr algn="ctr">
                <a:lnSpc>
                  <a:spcPts val="4620"/>
                </a:lnSpc>
              </a:pPr>
              <a:r>
                <a:rPr lang="en-US" sz="3300">
                  <a:solidFill>
                    <a:srgbClr val="000000"/>
                  </a:solidFill>
                  <a:latin typeface="Georgia Pro"/>
                </a:rPr>
                <a:t>There are some types of convolution encoding represantation</a:t>
              </a:r>
            </a:p>
          </p:txBody>
        </p:sp>
        <p:sp>
          <p:nvSpPr>
            <p:cNvPr name="TextBox 21" id="21"/>
            <p:cNvSpPr txBox="true"/>
            <p:nvPr/>
          </p:nvSpPr>
          <p:spPr>
            <a:xfrm rot="0">
              <a:off x="0" y="992803"/>
              <a:ext cx="10327545" cy="75162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Georgia Pro"/>
                </a:rPr>
                <a:t>  State Diagram reprensatation</a:t>
              </a:r>
              <a:r>
                <a:rPr lang="en-US" sz="3399">
                  <a:solidFill>
                    <a:srgbClr val="000000"/>
                  </a:solidFill>
                  <a:latin typeface="Georgia Pro"/>
                </a:rPr>
                <a:t> </a:t>
              </a:r>
            </a:p>
          </p:txBody>
        </p:sp>
        <p:sp>
          <p:nvSpPr>
            <p:cNvPr name="TextBox 22" id="22"/>
            <p:cNvSpPr txBox="true"/>
            <p:nvPr/>
          </p:nvSpPr>
          <p:spPr>
            <a:xfrm rot="0">
              <a:off x="0" y="2009478"/>
              <a:ext cx="10173643" cy="75162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Georgia Pro"/>
                </a:rPr>
                <a:t> Tree Diagram represantation</a:t>
              </a:r>
            </a:p>
          </p:txBody>
        </p:sp>
        <p:sp>
          <p:nvSpPr>
            <p:cNvPr name="TextBox 23" id="23"/>
            <p:cNvSpPr txBox="true"/>
            <p:nvPr/>
          </p:nvSpPr>
          <p:spPr>
            <a:xfrm rot="0">
              <a:off x="0" y="3024632"/>
              <a:ext cx="10173643" cy="7516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Georgia Pro"/>
                </a:rPr>
                <a:t>       Trellis represantation</a:t>
              </a:r>
              <a:r>
                <a:rPr lang="en-US" sz="3399">
                  <a:solidFill>
                    <a:srgbClr val="000000"/>
                  </a:solidFill>
                  <a:latin typeface="Georgia Pro"/>
                </a:rPr>
                <a:t>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DAGCUZIbKXQ</dc:identifier>
  <dcterms:modified xsi:type="dcterms:W3CDTF">2011-08-01T06:04:30Z</dcterms:modified>
  <cp:revision>1</cp:revision>
  <dc:title>8</dc:title>
</cp:coreProperties>
</file>